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4" r:id="rId2"/>
    <p:sldId id="526" r:id="rId3"/>
    <p:sldId id="528" r:id="rId4"/>
    <p:sldId id="527" r:id="rId5"/>
    <p:sldId id="537" r:id="rId6"/>
    <p:sldId id="538" r:id="rId7"/>
    <p:sldId id="529" r:id="rId8"/>
    <p:sldId id="530" r:id="rId9"/>
    <p:sldId id="531" r:id="rId10"/>
    <p:sldId id="532" r:id="rId11"/>
    <p:sldId id="533" r:id="rId12"/>
    <p:sldId id="535" r:id="rId13"/>
    <p:sldId id="534" r:id="rId14"/>
    <p:sldId id="29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F6"/>
    <a:srgbClr val="AF0063"/>
    <a:srgbClr val="FFB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0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err="1">
                <a:solidFill>
                  <a:srgbClr val="AF0063"/>
                </a:solidFill>
              </a:rPr>
              <a:t>Nádory</a:t>
            </a:r>
            <a:r>
              <a:rPr lang="en-US" sz="2400" dirty="0">
                <a:solidFill>
                  <a:srgbClr val="AF0063"/>
                </a:solidFill>
              </a:rPr>
              <a:t> </a:t>
            </a:r>
            <a:r>
              <a:rPr lang="en-US" sz="2400" dirty="0" err="1">
                <a:solidFill>
                  <a:srgbClr val="AF0063"/>
                </a:solidFill>
              </a:rPr>
              <a:t>jícnu</a:t>
            </a:r>
            <a:r>
              <a:rPr lang="en-US" sz="2400" dirty="0">
                <a:solidFill>
                  <a:srgbClr val="AF0063"/>
                </a:solidFill>
              </a:rPr>
              <a:t> a </a:t>
            </a:r>
            <a:r>
              <a:rPr lang="en-US" sz="2400" dirty="0" err="1">
                <a:solidFill>
                  <a:srgbClr val="AF0063"/>
                </a:solidFill>
              </a:rPr>
              <a:t>žaludku</a:t>
            </a:r>
            <a:r>
              <a:rPr lang="en-US" sz="2400" dirty="0">
                <a:solidFill>
                  <a:srgbClr val="AF0063"/>
                </a:solidFill>
              </a:rPr>
              <a:t> (N=13)</a:t>
            </a:r>
          </a:p>
        </c:rich>
      </c:tx>
      <c:layout>
        <c:manualLayout>
          <c:xMode val="edge"/>
          <c:yMode val="edge"/>
          <c:x val="0.18168744531933509"/>
          <c:y val="2.31481481481481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Sheet1!$A$1</c:f>
              <c:strCache>
                <c:ptCount val="1"/>
                <c:pt idx="0">
                  <c:v>Nádory jícnu a žaludku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D04-C041-90EA-2E74F2726B98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D04-C041-90EA-2E74F2726B98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189DC311-54E1-4D4E-82B0-6E3F8375E03A}" type="PERCENTAGE">
                      <a:rPr lang="en-US">
                        <a:solidFill>
                          <a:schemeClr val="accent1"/>
                        </a:solidFill>
                      </a:rPr>
                      <a:pPr/>
                      <a:t>[PROCENTO]</a:t>
                    </a:fld>
                    <a:endParaRPr lang="cs-CZ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D04-C041-90EA-2E74F2726B9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20931452318460192"/>
                  <c:y val="0.13700568678915134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>
                        <a:solidFill>
                          <a:schemeClr val="accent1"/>
                        </a:solidFill>
                      </a:rPr>
                      <a:t>indikace</a:t>
                    </a:r>
                    <a:endParaRPr lang="en-US" dirty="0">
                      <a:solidFill>
                        <a:schemeClr val="accent1"/>
                      </a:solidFill>
                    </a:endParaRPr>
                  </a:p>
                  <a:p>
                    <a:fld id="{A5B46BE8-1907-134B-8A2E-475007BB8DB8}" type="PERCENTAGE">
                      <a:rPr lang="en-US">
                        <a:solidFill>
                          <a:schemeClr val="accent1"/>
                        </a:solidFill>
                      </a:rPr>
                      <a:pPr/>
                      <a:t>[PROCENTO]</a:t>
                    </a:fld>
                    <a:endParaRPr lang="cs-CZ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D04-C041-90EA-2E74F2726B9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Sheet1!$B$1:$C$1</c:f>
              <c:numCache>
                <c:formatCode>General</c:formatCode>
                <c:ptCount val="2"/>
                <c:pt idx="0">
                  <c:v>10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D04-C041-90EA-2E74F2726B9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rgbClr val="AF0063"/>
                </a:solidFill>
                <a:latin typeface="+mn-lt"/>
                <a:ea typeface="+mn-ea"/>
                <a:cs typeface="+mn-cs"/>
              </a:defRPr>
            </a:pPr>
            <a:r>
              <a:rPr lang="en-GB" sz="2400">
                <a:solidFill>
                  <a:srgbClr val="AF0063"/>
                </a:solidFill>
              </a:rPr>
              <a:t>Cholangiokarcinom (N=11)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rgbClr val="AF0063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Cholangiokarcinom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CDA-134C-9BA7-A9798CADF830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CDA-134C-9BA7-A9798CADF830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93A7043F-3FEE-469D-B6DC-C945D8763D9E}" type="PERCENTAGE">
                      <a:rPr lang="en-US">
                        <a:solidFill>
                          <a:schemeClr val="accent1"/>
                        </a:solidFill>
                      </a:rPr>
                      <a:pPr/>
                      <a:t>[PROCENTO]</a:t>
                    </a:fld>
                    <a:endParaRPr lang="cs-CZ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24266251093613297"/>
                  <c:y val="-0.15278689122193059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>
                        <a:solidFill>
                          <a:schemeClr val="accent1"/>
                        </a:solidFill>
                      </a:rPr>
                      <a:t>indikace</a:t>
                    </a:r>
                    <a:endParaRPr lang="en-US" dirty="0">
                      <a:solidFill>
                        <a:schemeClr val="accent1"/>
                      </a:solidFill>
                    </a:endParaRPr>
                  </a:p>
                  <a:p>
                    <a:fld id="{FF02BF90-F949-2341-B9F0-79C8EE692AAF}" type="PERCENTAGE">
                      <a:rPr lang="en-US">
                        <a:solidFill>
                          <a:schemeClr val="accent1"/>
                        </a:solidFill>
                      </a:rPr>
                      <a:pPr/>
                      <a:t>[PROCENTO]</a:t>
                    </a:fld>
                    <a:endParaRPr lang="cs-CZ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CDA-134C-9BA7-A9798CADF830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Sheet1!$B$2:$C$2</c:f>
              <c:numCache>
                <c:formatCode>General</c:formatCode>
                <c:ptCount val="2"/>
                <c:pt idx="0">
                  <c:v>5</c:v>
                </c:pt>
                <c:pt idx="1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CDA-134C-9BA7-A9798CADF83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rgbClr val="AF0063"/>
                </a:solidFill>
                <a:latin typeface="+mn-lt"/>
                <a:ea typeface="+mn-ea"/>
                <a:cs typeface="+mn-cs"/>
              </a:defRPr>
            </a:pPr>
            <a:r>
              <a:rPr lang="en-US" sz="2400">
                <a:solidFill>
                  <a:srgbClr val="AF0063"/>
                </a:solidFill>
              </a:rPr>
              <a:t>Nádory pankreatu (N=7)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rgbClr val="AF0063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Sheet1!$A$3</c:f>
              <c:strCache>
                <c:ptCount val="1"/>
                <c:pt idx="0">
                  <c:v>Nádory pankreatu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151-C247-9A25-B75C88A6CD79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151-C247-9A25-B75C88A6CD79}"/>
              </c:ext>
            </c:extLst>
          </c:dPt>
          <c:dLbls>
            <c:dLbl>
              <c:idx val="0"/>
              <c:layout>
                <c:manualLayout>
                  <c:x val="-0.11484208223972013"/>
                  <c:y val="-0.27544874599008456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
</a:t>
                    </a:r>
                    <a:fld id="{14C0996B-20D4-494E-8CB6-DB0CF4C48179}" type="PERCENTAGE">
                      <a:rPr lang="en-US" baseline="0">
                        <a:solidFill>
                          <a:schemeClr val="accent1"/>
                        </a:solidFill>
                      </a:rPr>
                      <a:pPr/>
                      <a:t>[PROCENTO]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151-C247-9A25-B75C88A6CD7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9596412948381453"/>
                  <c:y val="9.3688028579760857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err="1">
                        <a:solidFill>
                          <a:schemeClr val="accent1"/>
                        </a:solidFill>
                      </a:rPr>
                      <a:t>indikace</a:t>
                    </a:r>
                    <a:r>
                      <a:rPr lang="en-US" baseline="0" dirty="0">
                        <a:solidFill>
                          <a:schemeClr val="accent1"/>
                        </a:solidFill>
                      </a:rPr>
                      <a:t>
</a:t>
                    </a:r>
                    <a:fld id="{EC205FA2-A7ED-8049-86A4-D5FE4593AE09}" type="PERCENTAGE">
                      <a:rPr lang="en-US" baseline="0">
                        <a:solidFill>
                          <a:schemeClr val="accent1"/>
                        </a:solidFill>
                      </a:rPr>
                      <a:pPr/>
                      <a:t>[PROCENTO]</a:t>
                    </a:fld>
                    <a:endParaRPr lang="en-US" baseline="0" dirty="0">
                      <a:solidFill>
                        <a:schemeClr val="accent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151-C247-9A25-B75C88A6CD7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Sheet1!$B$3:$C$3</c:f>
              <c:numCache>
                <c:formatCode>General</c:formatCode>
                <c:ptCount val="2"/>
                <c:pt idx="0">
                  <c:v>5</c:v>
                </c:pt>
                <c:pt idx="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151-C247-9A25-B75C88A6CD79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E29706-C74F-4F2C-912F-3597C5AA147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0EC8313-0992-40A8-87EF-B07D64F0256C}">
      <dgm:prSet phldrT="[Text]" custT="1"/>
      <dgm:spPr/>
      <dgm:t>
        <a:bodyPr/>
        <a:lstStyle/>
        <a:p>
          <a:r>
            <a:rPr lang="cs-CZ" sz="2400" dirty="0" smtClean="0">
              <a:solidFill>
                <a:srgbClr val="FFE1F6"/>
              </a:solidFill>
            </a:rPr>
            <a:t>Výsledky konzultace jednotlivých</a:t>
          </a:r>
        </a:p>
        <a:p>
          <a:r>
            <a:rPr lang="cs-CZ" sz="2400" dirty="0" smtClean="0">
              <a:solidFill>
                <a:srgbClr val="FFE1F6"/>
              </a:solidFill>
            </a:rPr>
            <a:t>MTB</a:t>
          </a:r>
          <a:endParaRPr lang="cs-CZ" sz="2400" dirty="0">
            <a:solidFill>
              <a:srgbClr val="FFE1F6"/>
            </a:solidFill>
          </a:endParaRPr>
        </a:p>
      </dgm:t>
    </dgm:pt>
    <dgm:pt modelId="{699B65B5-3033-4F1D-86F1-8783353FBAA3}" type="parTrans" cxnId="{1CBD1269-FAF1-47D1-A1DB-61F9E984077A}">
      <dgm:prSet/>
      <dgm:spPr/>
      <dgm:t>
        <a:bodyPr/>
        <a:lstStyle/>
        <a:p>
          <a:endParaRPr lang="cs-CZ"/>
        </a:p>
      </dgm:t>
    </dgm:pt>
    <dgm:pt modelId="{064F2C87-679B-4710-8CC8-3EB188F832F2}" type="sibTrans" cxnId="{1CBD1269-FAF1-47D1-A1DB-61F9E984077A}">
      <dgm:prSet/>
      <dgm:spPr/>
      <dgm:t>
        <a:bodyPr/>
        <a:lstStyle/>
        <a:p>
          <a:endParaRPr lang="cs-CZ"/>
        </a:p>
      </dgm:t>
    </dgm:pt>
    <dgm:pt modelId="{3FD3E358-5E54-47C6-A832-8EA7E5575589}">
      <dgm:prSet phldrT="[Text]"/>
      <dgm:spPr/>
      <dgm:t>
        <a:bodyPr/>
        <a:lstStyle/>
        <a:p>
          <a:r>
            <a:rPr lang="cs-CZ" dirty="0" smtClean="0">
              <a:solidFill>
                <a:srgbClr val="FFE1F6"/>
              </a:solidFill>
            </a:rPr>
            <a:t>Sdílení dat </a:t>
          </a:r>
          <a:endParaRPr lang="cs-CZ" dirty="0">
            <a:solidFill>
              <a:srgbClr val="FFE1F6"/>
            </a:solidFill>
          </a:endParaRPr>
        </a:p>
      </dgm:t>
    </dgm:pt>
    <dgm:pt modelId="{A85CA10A-B6CE-499C-B7B2-5A2550C06A8A}" type="parTrans" cxnId="{C4885F8E-37D9-4DC3-8505-A9BDA1B24FA7}">
      <dgm:prSet/>
      <dgm:spPr/>
      <dgm:t>
        <a:bodyPr/>
        <a:lstStyle/>
        <a:p>
          <a:endParaRPr lang="cs-CZ"/>
        </a:p>
      </dgm:t>
    </dgm:pt>
    <dgm:pt modelId="{182D9485-E3E8-4C82-88A9-74E24545A755}" type="sibTrans" cxnId="{C4885F8E-37D9-4DC3-8505-A9BDA1B24FA7}">
      <dgm:prSet/>
      <dgm:spPr/>
      <dgm:t>
        <a:bodyPr/>
        <a:lstStyle/>
        <a:p>
          <a:endParaRPr lang="cs-CZ"/>
        </a:p>
      </dgm:t>
    </dgm:pt>
    <dgm:pt modelId="{2EC9DF0F-1BFE-49EC-ABBE-A57D777A1FA5}">
      <dgm:prSet phldrT="[Text]"/>
      <dgm:spPr/>
      <dgm:t>
        <a:bodyPr/>
        <a:lstStyle/>
        <a:p>
          <a:r>
            <a:rPr lang="cs-CZ" dirty="0" smtClean="0">
              <a:solidFill>
                <a:srgbClr val="FFE1F6"/>
              </a:solidFill>
            </a:rPr>
            <a:t>Harmonizace </a:t>
          </a:r>
        </a:p>
        <a:p>
          <a:r>
            <a:rPr lang="cs-CZ" dirty="0" smtClean="0">
              <a:solidFill>
                <a:srgbClr val="FFE1F6"/>
              </a:solidFill>
            </a:rPr>
            <a:t>výstupů</a:t>
          </a:r>
          <a:endParaRPr lang="cs-CZ" dirty="0">
            <a:solidFill>
              <a:srgbClr val="FFE1F6"/>
            </a:solidFill>
          </a:endParaRPr>
        </a:p>
      </dgm:t>
    </dgm:pt>
    <dgm:pt modelId="{F81E9D05-1760-4151-BD03-C67AA1D78134}" type="parTrans" cxnId="{392B7FF1-DCBD-43B2-9C66-07121F08C4F3}">
      <dgm:prSet/>
      <dgm:spPr/>
      <dgm:t>
        <a:bodyPr/>
        <a:lstStyle/>
        <a:p>
          <a:endParaRPr lang="cs-CZ"/>
        </a:p>
      </dgm:t>
    </dgm:pt>
    <dgm:pt modelId="{B2724014-F3BD-454C-B6E3-784BF177E846}" type="sibTrans" cxnId="{392B7FF1-DCBD-43B2-9C66-07121F08C4F3}">
      <dgm:prSet/>
      <dgm:spPr/>
      <dgm:t>
        <a:bodyPr/>
        <a:lstStyle/>
        <a:p>
          <a:endParaRPr lang="cs-CZ"/>
        </a:p>
      </dgm:t>
    </dgm:pt>
    <dgm:pt modelId="{B04C5F8F-5A5A-47DA-B1EE-C9C45156B0EB}" type="pres">
      <dgm:prSet presAssocID="{5FE29706-C74F-4F2C-912F-3597C5AA1473}" presName="CompostProcess" presStyleCnt="0">
        <dgm:presLayoutVars>
          <dgm:dir/>
          <dgm:resizeHandles val="exact"/>
        </dgm:presLayoutVars>
      </dgm:prSet>
      <dgm:spPr/>
    </dgm:pt>
    <dgm:pt modelId="{810F327F-AA1C-4E60-A660-674283BCDD12}" type="pres">
      <dgm:prSet presAssocID="{5FE29706-C74F-4F2C-912F-3597C5AA1473}" presName="arrow" presStyleLbl="bgShp" presStyleIdx="0" presStyleCnt="1"/>
      <dgm:spPr/>
    </dgm:pt>
    <dgm:pt modelId="{C0164736-CB11-43D9-8974-D9F5F20B6653}" type="pres">
      <dgm:prSet presAssocID="{5FE29706-C74F-4F2C-912F-3597C5AA1473}" presName="linearProcess" presStyleCnt="0"/>
      <dgm:spPr/>
    </dgm:pt>
    <dgm:pt modelId="{4516FA89-F2BE-4C3B-BED4-A9197C395DF2}" type="pres">
      <dgm:prSet presAssocID="{10EC8313-0992-40A8-87EF-B07D64F0256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45FDC7A-302D-41F9-8B95-CACB0570F769}" type="pres">
      <dgm:prSet presAssocID="{064F2C87-679B-4710-8CC8-3EB188F832F2}" presName="sibTrans" presStyleCnt="0"/>
      <dgm:spPr/>
    </dgm:pt>
    <dgm:pt modelId="{4021B944-D680-495B-858A-EB749F5CA75E}" type="pres">
      <dgm:prSet presAssocID="{3FD3E358-5E54-47C6-A832-8EA7E557558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EE6190-A2C9-4BC0-AAF8-789973F82CCE}" type="pres">
      <dgm:prSet presAssocID="{182D9485-E3E8-4C82-88A9-74E24545A755}" presName="sibTrans" presStyleCnt="0"/>
      <dgm:spPr/>
    </dgm:pt>
    <dgm:pt modelId="{6B5F9993-17EF-4183-9C10-8AA0BE26EB47}" type="pres">
      <dgm:prSet presAssocID="{2EC9DF0F-1BFE-49EC-ABBE-A57D777A1FA5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7112CED-9484-42A7-8C7E-8CCFEFA89C47}" type="presOf" srcId="{2EC9DF0F-1BFE-49EC-ABBE-A57D777A1FA5}" destId="{6B5F9993-17EF-4183-9C10-8AA0BE26EB47}" srcOrd="0" destOrd="0" presId="urn:microsoft.com/office/officeart/2005/8/layout/hProcess9"/>
    <dgm:cxn modelId="{ADCAD71C-3474-48A7-82BC-B10820EF789C}" type="presOf" srcId="{5FE29706-C74F-4F2C-912F-3597C5AA1473}" destId="{B04C5F8F-5A5A-47DA-B1EE-C9C45156B0EB}" srcOrd="0" destOrd="0" presId="urn:microsoft.com/office/officeart/2005/8/layout/hProcess9"/>
    <dgm:cxn modelId="{0FA393B0-560B-4FFC-9699-6356ADD31D61}" type="presOf" srcId="{10EC8313-0992-40A8-87EF-B07D64F0256C}" destId="{4516FA89-F2BE-4C3B-BED4-A9197C395DF2}" srcOrd="0" destOrd="0" presId="urn:microsoft.com/office/officeart/2005/8/layout/hProcess9"/>
    <dgm:cxn modelId="{5F7AD1E7-F055-4468-85DB-1C38242C543B}" type="presOf" srcId="{3FD3E358-5E54-47C6-A832-8EA7E5575589}" destId="{4021B944-D680-495B-858A-EB749F5CA75E}" srcOrd="0" destOrd="0" presId="urn:microsoft.com/office/officeart/2005/8/layout/hProcess9"/>
    <dgm:cxn modelId="{1CBD1269-FAF1-47D1-A1DB-61F9E984077A}" srcId="{5FE29706-C74F-4F2C-912F-3597C5AA1473}" destId="{10EC8313-0992-40A8-87EF-B07D64F0256C}" srcOrd="0" destOrd="0" parTransId="{699B65B5-3033-4F1D-86F1-8783353FBAA3}" sibTransId="{064F2C87-679B-4710-8CC8-3EB188F832F2}"/>
    <dgm:cxn modelId="{392B7FF1-DCBD-43B2-9C66-07121F08C4F3}" srcId="{5FE29706-C74F-4F2C-912F-3597C5AA1473}" destId="{2EC9DF0F-1BFE-49EC-ABBE-A57D777A1FA5}" srcOrd="2" destOrd="0" parTransId="{F81E9D05-1760-4151-BD03-C67AA1D78134}" sibTransId="{B2724014-F3BD-454C-B6E3-784BF177E846}"/>
    <dgm:cxn modelId="{C4885F8E-37D9-4DC3-8505-A9BDA1B24FA7}" srcId="{5FE29706-C74F-4F2C-912F-3597C5AA1473}" destId="{3FD3E358-5E54-47C6-A832-8EA7E5575589}" srcOrd="1" destOrd="0" parTransId="{A85CA10A-B6CE-499C-B7B2-5A2550C06A8A}" sibTransId="{182D9485-E3E8-4C82-88A9-74E24545A755}"/>
    <dgm:cxn modelId="{8EF62072-5D0C-4483-BAE6-6809E87FD036}" type="presParOf" srcId="{B04C5F8F-5A5A-47DA-B1EE-C9C45156B0EB}" destId="{810F327F-AA1C-4E60-A660-674283BCDD12}" srcOrd="0" destOrd="0" presId="urn:microsoft.com/office/officeart/2005/8/layout/hProcess9"/>
    <dgm:cxn modelId="{1C2B997A-2E7E-4C74-864E-62A4959ED8A9}" type="presParOf" srcId="{B04C5F8F-5A5A-47DA-B1EE-C9C45156B0EB}" destId="{C0164736-CB11-43D9-8974-D9F5F20B6653}" srcOrd="1" destOrd="0" presId="urn:microsoft.com/office/officeart/2005/8/layout/hProcess9"/>
    <dgm:cxn modelId="{1325DD9E-D7E9-4598-9AF6-C91BA2D7959E}" type="presParOf" srcId="{C0164736-CB11-43D9-8974-D9F5F20B6653}" destId="{4516FA89-F2BE-4C3B-BED4-A9197C395DF2}" srcOrd="0" destOrd="0" presId="urn:microsoft.com/office/officeart/2005/8/layout/hProcess9"/>
    <dgm:cxn modelId="{ED04CE07-EBD1-489A-A7C9-F891B9A2041E}" type="presParOf" srcId="{C0164736-CB11-43D9-8974-D9F5F20B6653}" destId="{745FDC7A-302D-41F9-8B95-CACB0570F769}" srcOrd="1" destOrd="0" presId="urn:microsoft.com/office/officeart/2005/8/layout/hProcess9"/>
    <dgm:cxn modelId="{C0873541-71A3-483F-A327-14F871AC5FE4}" type="presParOf" srcId="{C0164736-CB11-43D9-8974-D9F5F20B6653}" destId="{4021B944-D680-495B-858A-EB749F5CA75E}" srcOrd="2" destOrd="0" presId="urn:microsoft.com/office/officeart/2005/8/layout/hProcess9"/>
    <dgm:cxn modelId="{6FBCC14D-7552-46E8-A94D-6EDE0B64B923}" type="presParOf" srcId="{C0164736-CB11-43D9-8974-D9F5F20B6653}" destId="{95EE6190-A2C9-4BC0-AAF8-789973F82CCE}" srcOrd="3" destOrd="0" presId="urn:microsoft.com/office/officeart/2005/8/layout/hProcess9"/>
    <dgm:cxn modelId="{D5EBAC9C-8118-43E4-A088-D88A334CA754}" type="presParOf" srcId="{C0164736-CB11-43D9-8974-D9F5F20B6653}" destId="{6B5F9993-17EF-4183-9C10-8AA0BE26EB4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8BF7D0-2A17-4817-94AF-7F2B024BDC7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E9F71B7-5E63-449E-AC67-249B941113AA}">
      <dgm:prSet phldrT="[Text]"/>
      <dgm:spPr>
        <a:solidFill>
          <a:srgbClr val="92D050"/>
        </a:solidFill>
      </dgm:spPr>
      <dgm:t>
        <a:bodyPr/>
        <a:lstStyle/>
        <a:p>
          <a:r>
            <a:rPr lang="cs-CZ" dirty="0" smtClean="0">
              <a:solidFill>
                <a:schemeClr val="accent6">
                  <a:lumMod val="50000"/>
                </a:schemeClr>
              </a:solidFill>
            </a:rPr>
            <a:t>koordinovat</a:t>
          </a:r>
          <a:endParaRPr lang="cs-CZ" dirty="0">
            <a:solidFill>
              <a:schemeClr val="accent6">
                <a:lumMod val="50000"/>
              </a:schemeClr>
            </a:solidFill>
          </a:endParaRPr>
        </a:p>
      </dgm:t>
    </dgm:pt>
    <dgm:pt modelId="{3A924AEC-A5B5-48EE-8429-88F80881EBAE}" type="parTrans" cxnId="{47D46AD0-3D50-471E-BDA8-A62F8D4AB572}">
      <dgm:prSet/>
      <dgm:spPr/>
      <dgm:t>
        <a:bodyPr/>
        <a:lstStyle/>
        <a:p>
          <a:endParaRPr lang="cs-CZ"/>
        </a:p>
      </dgm:t>
    </dgm:pt>
    <dgm:pt modelId="{94B68BC3-52BE-4E04-A04A-C3D5ACF3A2AC}" type="sibTrans" cxnId="{47D46AD0-3D50-471E-BDA8-A62F8D4AB572}">
      <dgm:prSet/>
      <dgm:spPr/>
      <dgm:t>
        <a:bodyPr/>
        <a:lstStyle/>
        <a:p>
          <a:endParaRPr lang="cs-CZ"/>
        </a:p>
      </dgm:t>
    </dgm:pt>
    <dgm:pt modelId="{CB63BB30-5E5E-4378-9E2B-CA5A7088DEAC}">
      <dgm:prSet phldrT="[Text]"/>
      <dgm:spPr>
        <a:solidFill>
          <a:srgbClr val="92D050"/>
        </a:solidFill>
      </dgm:spPr>
      <dgm:t>
        <a:bodyPr/>
        <a:lstStyle/>
        <a:p>
          <a:r>
            <a:rPr lang="cs-CZ" dirty="0" smtClean="0">
              <a:solidFill>
                <a:schemeClr val="accent6">
                  <a:lumMod val="50000"/>
                </a:schemeClr>
              </a:solidFill>
            </a:rPr>
            <a:t>podpořit</a:t>
          </a:r>
          <a:endParaRPr lang="cs-CZ" dirty="0">
            <a:solidFill>
              <a:schemeClr val="accent6">
                <a:lumMod val="50000"/>
              </a:schemeClr>
            </a:solidFill>
          </a:endParaRPr>
        </a:p>
      </dgm:t>
    </dgm:pt>
    <dgm:pt modelId="{2687CE7D-39DE-45A9-9CF4-7C147B43DB4F}" type="sibTrans" cxnId="{8134F44F-EEFA-4297-BC4F-34B1E31D2FDF}">
      <dgm:prSet/>
      <dgm:spPr/>
      <dgm:t>
        <a:bodyPr/>
        <a:lstStyle/>
        <a:p>
          <a:endParaRPr lang="cs-CZ"/>
        </a:p>
      </dgm:t>
    </dgm:pt>
    <dgm:pt modelId="{A8FECB0D-0BCA-4011-B573-68F3C52DA17A}" type="parTrans" cxnId="{8134F44F-EEFA-4297-BC4F-34B1E31D2FDF}">
      <dgm:prSet/>
      <dgm:spPr/>
      <dgm:t>
        <a:bodyPr/>
        <a:lstStyle/>
        <a:p>
          <a:endParaRPr lang="cs-CZ"/>
        </a:p>
      </dgm:t>
    </dgm:pt>
    <dgm:pt modelId="{9F950F16-E270-494D-ACA1-6B1D08A7C111}">
      <dgm:prSet phldrT="[Text]"/>
      <dgm:spPr>
        <a:solidFill>
          <a:srgbClr val="92D050"/>
        </a:solidFill>
      </dgm:spPr>
      <dgm:t>
        <a:bodyPr/>
        <a:lstStyle/>
        <a:p>
          <a:r>
            <a:rPr lang="cs-CZ" dirty="0" smtClean="0">
              <a:solidFill>
                <a:schemeClr val="accent6">
                  <a:lumMod val="50000"/>
                </a:schemeClr>
              </a:solidFill>
            </a:rPr>
            <a:t>propojit</a:t>
          </a:r>
          <a:endParaRPr lang="cs-CZ" dirty="0">
            <a:solidFill>
              <a:schemeClr val="accent6">
                <a:lumMod val="50000"/>
              </a:schemeClr>
            </a:solidFill>
          </a:endParaRPr>
        </a:p>
      </dgm:t>
    </dgm:pt>
    <dgm:pt modelId="{46559F90-CFDB-4D9A-9599-B5DE26F6CA6C}" type="sibTrans" cxnId="{B94DAAC1-85A0-40FB-B984-0C518EF8E41B}">
      <dgm:prSet/>
      <dgm:spPr/>
      <dgm:t>
        <a:bodyPr/>
        <a:lstStyle/>
        <a:p>
          <a:endParaRPr lang="cs-CZ"/>
        </a:p>
      </dgm:t>
    </dgm:pt>
    <dgm:pt modelId="{4B942D98-2E6E-4DFB-AF22-B45AEEABE4F9}" type="parTrans" cxnId="{B94DAAC1-85A0-40FB-B984-0C518EF8E41B}">
      <dgm:prSet/>
      <dgm:spPr/>
      <dgm:t>
        <a:bodyPr/>
        <a:lstStyle/>
        <a:p>
          <a:endParaRPr lang="cs-CZ"/>
        </a:p>
      </dgm:t>
    </dgm:pt>
    <dgm:pt modelId="{24BBF961-BA65-4AB4-9FEC-A85FCC9A03D1}" type="pres">
      <dgm:prSet presAssocID="{2C8BF7D0-2A17-4817-94AF-7F2B024BDC7E}" presName="CompostProcess" presStyleCnt="0">
        <dgm:presLayoutVars>
          <dgm:dir/>
          <dgm:resizeHandles val="exact"/>
        </dgm:presLayoutVars>
      </dgm:prSet>
      <dgm:spPr/>
    </dgm:pt>
    <dgm:pt modelId="{D5F92C16-DC11-41C3-8B0E-34CD7641B375}" type="pres">
      <dgm:prSet presAssocID="{2C8BF7D0-2A17-4817-94AF-7F2B024BDC7E}" presName="arrow" presStyleLbl="bgShp" presStyleIdx="0" presStyleCnt="1"/>
      <dgm:spPr/>
    </dgm:pt>
    <dgm:pt modelId="{B2383738-F48D-4A04-A63E-59C26CB95904}" type="pres">
      <dgm:prSet presAssocID="{2C8BF7D0-2A17-4817-94AF-7F2B024BDC7E}" presName="linearProcess" presStyleCnt="0"/>
      <dgm:spPr/>
    </dgm:pt>
    <dgm:pt modelId="{B068DF79-3932-43CA-B7B4-9329F51D86EA}" type="pres">
      <dgm:prSet presAssocID="{9F950F16-E270-494D-ACA1-6B1D08A7C11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6419DE-44E4-45F8-8E03-B7CA3495CCDE}" type="pres">
      <dgm:prSet presAssocID="{46559F90-CFDB-4D9A-9599-B5DE26F6CA6C}" presName="sibTrans" presStyleCnt="0"/>
      <dgm:spPr/>
    </dgm:pt>
    <dgm:pt modelId="{0FDE7656-F9FA-4D9F-B6DE-EE56AAEB0D1C}" type="pres">
      <dgm:prSet presAssocID="{CB63BB30-5E5E-4378-9E2B-CA5A7088DEA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9425CC-E27E-4FF3-AD3C-7A5BE222D3A8}" type="pres">
      <dgm:prSet presAssocID="{2687CE7D-39DE-45A9-9CF4-7C147B43DB4F}" presName="sibTrans" presStyleCnt="0"/>
      <dgm:spPr/>
    </dgm:pt>
    <dgm:pt modelId="{D7422E72-AF02-4407-9FCC-DD35E64155D2}" type="pres">
      <dgm:prSet presAssocID="{6E9F71B7-5E63-449E-AC67-249B941113AA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94DAAC1-85A0-40FB-B984-0C518EF8E41B}" srcId="{2C8BF7D0-2A17-4817-94AF-7F2B024BDC7E}" destId="{9F950F16-E270-494D-ACA1-6B1D08A7C111}" srcOrd="0" destOrd="0" parTransId="{4B942D98-2E6E-4DFB-AF22-B45AEEABE4F9}" sibTransId="{46559F90-CFDB-4D9A-9599-B5DE26F6CA6C}"/>
    <dgm:cxn modelId="{8134F44F-EEFA-4297-BC4F-34B1E31D2FDF}" srcId="{2C8BF7D0-2A17-4817-94AF-7F2B024BDC7E}" destId="{CB63BB30-5E5E-4378-9E2B-CA5A7088DEAC}" srcOrd="1" destOrd="0" parTransId="{A8FECB0D-0BCA-4011-B573-68F3C52DA17A}" sibTransId="{2687CE7D-39DE-45A9-9CF4-7C147B43DB4F}"/>
    <dgm:cxn modelId="{47D46AD0-3D50-471E-BDA8-A62F8D4AB572}" srcId="{2C8BF7D0-2A17-4817-94AF-7F2B024BDC7E}" destId="{6E9F71B7-5E63-449E-AC67-249B941113AA}" srcOrd="2" destOrd="0" parTransId="{3A924AEC-A5B5-48EE-8429-88F80881EBAE}" sibTransId="{94B68BC3-52BE-4E04-A04A-C3D5ACF3A2AC}"/>
    <dgm:cxn modelId="{4D1EF91C-6BE8-4D7C-9193-841F005BEE46}" type="presOf" srcId="{9F950F16-E270-494D-ACA1-6B1D08A7C111}" destId="{B068DF79-3932-43CA-B7B4-9329F51D86EA}" srcOrd="0" destOrd="0" presId="urn:microsoft.com/office/officeart/2005/8/layout/hProcess9"/>
    <dgm:cxn modelId="{7D129B66-DBCF-449C-B32C-8FEE0E1DD614}" type="presOf" srcId="{6E9F71B7-5E63-449E-AC67-249B941113AA}" destId="{D7422E72-AF02-4407-9FCC-DD35E64155D2}" srcOrd="0" destOrd="0" presId="urn:microsoft.com/office/officeart/2005/8/layout/hProcess9"/>
    <dgm:cxn modelId="{7055689C-AA8E-4889-8AF8-142F0547287C}" type="presOf" srcId="{CB63BB30-5E5E-4378-9E2B-CA5A7088DEAC}" destId="{0FDE7656-F9FA-4D9F-B6DE-EE56AAEB0D1C}" srcOrd="0" destOrd="0" presId="urn:microsoft.com/office/officeart/2005/8/layout/hProcess9"/>
    <dgm:cxn modelId="{D34A4F7D-C87D-49FE-B1FC-E574054BE8CB}" type="presOf" srcId="{2C8BF7D0-2A17-4817-94AF-7F2B024BDC7E}" destId="{24BBF961-BA65-4AB4-9FEC-A85FCC9A03D1}" srcOrd="0" destOrd="0" presId="urn:microsoft.com/office/officeart/2005/8/layout/hProcess9"/>
    <dgm:cxn modelId="{0B89A9E7-A77C-4FCC-9115-05FAC97EE25F}" type="presParOf" srcId="{24BBF961-BA65-4AB4-9FEC-A85FCC9A03D1}" destId="{D5F92C16-DC11-41C3-8B0E-34CD7641B375}" srcOrd="0" destOrd="0" presId="urn:microsoft.com/office/officeart/2005/8/layout/hProcess9"/>
    <dgm:cxn modelId="{B453594D-7B3F-43AE-93AC-CCE957DEBE0E}" type="presParOf" srcId="{24BBF961-BA65-4AB4-9FEC-A85FCC9A03D1}" destId="{B2383738-F48D-4A04-A63E-59C26CB95904}" srcOrd="1" destOrd="0" presId="urn:microsoft.com/office/officeart/2005/8/layout/hProcess9"/>
    <dgm:cxn modelId="{30002018-395F-464D-8A1E-6247333F3E4D}" type="presParOf" srcId="{B2383738-F48D-4A04-A63E-59C26CB95904}" destId="{B068DF79-3932-43CA-B7B4-9329F51D86EA}" srcOrd="0" destOrd="0" presId="urn:microsoft.com/office/officeart/2005/8/layout/hProcess9"/>
    <dgm:cxn modelId="{6D6F4259-2717-4AF8-AC6F-45513045B2EB}" type="presParOf" srcId="{B2383738-F48D-4A04-A63E-59C26CB95904}" destId="{A46419DE-44E4-45F8-8E03-B7CA3495CCDE}" srcOrd="1" destOrd="0" presId="urn:microsoft.com/office/officeart/2005/8/layout/hProcess9"/>
    <dgm:cxn modelId="{5218211D-48A2-4385-89B2-67CCA510435C}" type="presParOf" srcId="{B2383738-F48D-4A04-A63E-59C26CB95904}" destId="{0FDE7656-F9FA-4D9F-B6DE-EE56AAEB0D1C}" srcOrd="2" destOrd="0" presId="urn:microsoft.com/office/officeart/2005/8/layout/hProcess9"/>
    <dgm:cxn modelId="{3FB879CB-6F64-4C58-8028-D70407025DAC}" type="presParOf" srcId="{B2383738-F48D-4A04-A63E-59C26CB95904}" destId="{B79425CC-E27E-4FF3-AD3C-7A5BE222D3A8}" srcOrd="3" destOrd="0" presId="urn:microsoft.com/office/officeart/2005/8/layout/hProcess9"/>
    <dgm:cxn modelId="{3BE06021-FA86-4AC0-9DFD-577D71B9C4C0}" type="presParOf" srcId="{B2383738-F48D-4A04-A63E-59C26CB95904}" destId="{D7422E72-AF02-4407-9FCC-DD35E64155D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E29706-C74F-4F2C-912F-3597C5AA147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0EC8313-0992-40A8-87EF-B07D64F0256C}">
      <dgm:prSet phldrT="[Text]" custT="1"/>
      <dgm:spPr/>
      <dgm:t>
        <a:bodyPr/>
        <a:lstStyle/>
        <a:p>
          <a:r>
            <a:rPr lang="cs-CZ" sz="2400" dirty="0" smtClean="0">
              <a:solidFill>
                <a:srgbClr val="FFE1F6"/>
              </a:solidFill>
            </a:rPr>
            <a:t>Výsledky konzultace jednotlivých</a:t>
          </a:r>
        </a:p>
        <a:p>
          <a:r>
            <a:rPr lang="cs-CZ" sz="2400" dirty="0" smtClean="0">
              <a:solidFill>
                <a:srgbClr val="FFE1F6"/>
              </a:solidFill>
            </a:rPr>
            <a:t>MTB</a:t>
          </a:r>
          <a:endParaRPr lang="cs-CZ" sz="2400" dirty="0">
            <a:solidFill>
              <a:srgbClr val="FFE1F6"/>
            </a:solidFill>
          </a:endParaRPr>
        </a:p>
      </dgm:t>
    </dgm:pt>
    <dgm:pt modelId="{699B65B5-3033-4F1D-86F1-8783353FBAA3}" type="parTrans" cxnId="{1CBD1269-FAF1-47D1-A1DB-61F9E984077A}">
      <dgm:prSet/>
      <dgm:spPr/>
      <dgm:t>
        <a:bodyPr/>
        <a:lstStyle/>
        <a:p>
          <a:endParaRPr lang="cs-CZ"/>
        </a:p>
      </dgm:t>
    </dgm:pt>
    <dgm:pt modelId="{064F2C87-679B-4710-8CC8-3EB188F832F2}" type="sibTrans" cxnId="{1CBD1269-FAF1-47D1-A1DB-61F9E984077A}">
      <dgm:prSet/>
      <dgm:spPr/>
      <dgm:t>
        <a:bodyPr/>
        <a:lstStyle/>
        <a:p>
          <a:endParaRPr lang="cs-CZ"/>
        </a:p>
      </dgm:t>
    </dgm:pt>
    <dgm:pt modelId="{3FD3E358-5E54-47C6-A832-8EA7E5575589}">
      <dgm:prSet phldrT="[Text]"/>
      <dgm:spPr/>
      <dgm:t>
        <a:bodyPr/>
        <a:lstStyle/>
        <a:p>
          <a:r>
            <a:rPr lang="cs-CZ" dirty="0" smtClean="0">
              <a:solidFill>
                <a:srgbClr val="FFE1F6"/>
              </a:solidFill>
            </a:rPr>
            <a:t>Sdílení dat </a:t>
          </a:r>
          <a:endParaRPr lang="cs-CZ" dirty="0">
            <a:solidFill>
              <a:srgbClr val="FFE1F6"/>
            </a:solidFill>
          </a:endParaRPr>
        </a:p>
      </dgm:t>
    </dgm:pt>
    <dgm:pt modelId="{A85CA10A-B6CE-499C-B7B2-5A2550C06A8A}" type="parTrans" cxnId="{C4885F8E-37D9-4DC3-8505-A9BDA1B24FA7}">
      <dgm:prSet/>
      <dgm:spPr/>
      <dgm:t>
        <a:bodyPr/>
        <a:lstStyle/>
        <a:p>
          <a:endParaRPr lang="cs-CZ"/>
        </a:p>
      </dgm:t>
    </dgm:pt>
    <dgm:pt modelId="{182D9485-E3E8-4C82-88A9-74E24545A755}" type="sibTrans" cxnId="{C4885F8E-37D9-4DC3-8505-A9BDA1B24FA7}">
      <dgm:prSet/>
      <dgm:spPr/>
      <dgm:t>
        <a:bodyPr/>
        <a:lstStyle/>
        <a:p>
          <a:endParaRPr lang="cs-CZ"/>
        </a:p>
      </dgm:t>
    </dgm:pt>
    <dgm:pt modelId="{2EC9DF0F-1BFE-49EC-ABBE-A57D777A1FA5}">
      <dgm:prSet phldrT="[Text]"/>
      <dgm:spPr/>
      <dgm:t>
        <a:bodyPr/>
        <a:lstStyle/>
        <a:p>
          <a:r>
            <a:rPr lang="cs-CZ" dirty="0" smtClean="0">
              <a:solidFill>
                <a:srgbClr val="FFE1F6"/>
              </a:solidFill>
            </a:rPr>
            <a:t>Harmonizace </a:t>
          </a:r>
        </a:p>
        <a:p>
          <a:r>
            <a:rPr lang="cs-CZ" dirty="0" smtClean="0">
              <a:solidFill>
                <a:srgbClr val="FFE1F6"/>
              </a:solidFill>
            </a:rPr>
            <a:t>výstupů</a:t>
          </a:r>
          <a:endParaRPr lang="cs-CZ" dirty="0">
            <a:solidFill>
              <a:srgbClr val="FFE1F6"/>
            </a:solidFill>
          </a:endParaRPr>
        </a:p>
      </dgm:t>
    </dgm:pt>
    <dgm:pt modelId="{F81E9D05-1760-4151-BD03-C67AA1D78134}" type="parTrans" cxnId="{392B7FF1-DCBD-43B2-9C66-07121F08C4F3}">
      <dgm:prSet/>
      <dgm:spPr/>
      <dgm:t>
        <a:bodyPr/>
        <a:lstStyle/>
        <a:p>
          <a:endParaRPr lang="cs-CZ"/>
        </a:p>
      </dgm:t>
    </dgm:pt>
    <dgm:pt modelId="{B2724014-F3BD-454C-B6E3-784BF177E846}" type="sibTrans" cxnId="{392B7FF1-DCBD-43B2-9C66-07121F08C4F3}">
      <dgm:prSet/>
      <dgm:spPr/>
      <dgm:t>
        <a:bodyPr/>
        <a:lstStyle/>
        <a:p>
          <a:endParaRPr lang="cs-CZ"/>
        </a:p>
      </dgm:t>
    </dgm:pt>
    <dgm:pt modelId="{B04C5F8F-5A5A-47DA-B1EE-C9C45156B0EB}" type="pres">
      <dgm:prSet presAssocID="{5FE29706-C74F-4F2C-912F-3597C5AA1473}" presName="CompostProcess" presStyleCnt="0">
        <dgm:presLayoutVars>
          <dgm:dir/>
          <dgm:resizeHandles val="exact"/>
        </dgm:presLayoutVars>
      </dgm:prSet>
      <dgm:spPr/>
    </dgm:pt>
    <dgm:pt modelId="{810F327F-AA1C-4E60-A660-674283BCDD12}" type="pres">
      <dgm:prSet presAssocID="{5FE29706-C74F-4F2C-912F-3597C5AA1473}" presName="arrow" presStyleLbl="bgShp" presStyleIdx="0" presStyleCnt="1"/>
      <dgm:spPr/>
    </dgm:pt>
    <dgm:pt modelId="{C0164736-CB11-43D9-8974-D9F5F20B6653}" type="pres">
      <dgm:prSet presAssocID="{5FE29706-C74F-4F2C-912F-3597C5AA1473}" presName="linearProcess" presStyleCnt="0"/>
      <dgm:spPr/>
    </dgm:pt>
    <dgm:pt modelId="{4516FA89-F2BE-4C3B-BED4-A9197C395DF2}" type="pres">
      <dgm:prSet presAssocID="{10EC8313-0992-40A8-87EF-B07D64F0256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45FDC7A-302D-41F9-8B95-CACB0570F769}" type="pres">
      <dgm:prSet presAssocID="{064F2C87-679B-4710-8CC8-3EB188F832F2}" presName="sibTrans" presStyleCnt="0"/>
      <dgm:spPr/>
    </dgm:pt>
    <dgm:pt modelId="{4021B944-D680-495B-858A-EB749F5CA75E}" type="pres">
      <dgm:prSet presAssocID="{3FD3E358-5E54-47C6-A832-8EA7E557558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EE6190-A2C9-4BC0-AAF8-789973F82CCE}" type="pres">
      <dgm:prSet presAssocID="{182D9485-E3E8-4C82-88A9-74E24545A755}" presName="sibTrans" presStyleCnt="0"/>
      <dgm:spPr/>
    </dgm:pt>
    <dgm:pt modelId="{6B5F9993-17EF-4183-9C10-8AA0BE26EB47}" type="pres">
      <dgm:prSet presAssocID="{2EC9DF0F-1BFE-49EC-ABBE-A57D777A1FA5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767C43F-D9DE-4930-ACB4-2D4D5CC8299A}" type="presOf" srcId="{10EC8313-0992-40A8-87EF-B07D64F0256C}" destId="{4516FA89-F2BE-4C3B-BED4-A9197C395DF2}" srcOrd="0" destOrd="0" presId="urn:microsoft.com/office/officeart/2005/8/layout/hProcess9"/>
    <dgm:cxn modelId="{0D3CAB37-B5A9-46AE-84B5-20145D424930}" type="presOf" srcId="{3FD3E358-5E54-47C6-A832-8EA7E5575589}" destId="{4021B944-D680-495B-858A-EB749F5CA75E}" srcOrd="0" destOrd="0" presId="urn:microsoft.com/office/officeart/2005/8/layout/hProcess9"/>
    <dgm:cxn modelId="{E30CB8D5-5522-4C6D-A798-2BFFFAE04827}" type="presOf" srcId="{5FE29706-C74F-4F2C-912F-3597C5AA1473}" destId="{B04C5F8F-5A5A-47DA-B1EE-C9C45156B0EB}" srcOrd="0" destOrd="0" presId="urn:microsoft.com/office/officeart/2005/8/layout/hProcess9"/>
    <dgm:cxn modelId="{48CD9CD3-752C-46B0-9B04-2587B1A68F2D}" type="presOf" srcId="{2EC9DF0F-1BFE-49EC-ABBE-A57D777A1FA5}" destId="{6B5F9993-17EF-4183-9C10-8AA0BE26EB47}" srcOrd="0" destOrd="0" presId="urn:microsoft.com/office/officeart/2005/8/layout/hProcess9"/>
    <dgm:cxn modelId="{1CBD1269-FAF1-47D1-A1DB-61F9E984077A}" srcId="{5FE29706-C74F-4F2C-912F-3597C5AA1473}" destId="{10EC8313-0992-40A8-87EF-B07D64F0256C}" srcOrd="0" destOrd="0" parTransId="{699B65B5-3033-4F1D-86F1-8783353FBAA3}" sibTransId="{064F2C87-679B-4710-8CC8-3EB188F832F2}"/>
    <dgm:cxn modelId="{392B7FF1-DCBD-43B2-9C66-07121F08C4F3}" srcId="{5FE29706-C74F-4F2C-912F-3597C5AA1473}" destId="{2EC9DF0F-1BFE-49EC-ABBE-A57D777A1FA5}" srcOrd="2" destOrd="0" parTransId="{F81E9D05-1760-4151-BD03-C67AA1D78134}" sibTransId="{B2724014-F3BD-454C-B6E3-784BF177E846}"/>
    <dgm:cxn modelId="{C4885F8E-37D9-4DC3-8505-A9BDA1B24FA7}" srcId="{5FE29706-C74F-4F2C-912F-3597C5AA1473}" destId="{3FD3E358-5E54-47C6-A832-8EA7E5575589}" srcOrd="1" destOrd="0" parTransId="{A85CA10A-B6CE-499C-B7B2-5A2550C06A8A}" sibTransId="{182D9485-E3E8-4C82-88A9-74E24545A755}"/>
    <dgm:cxn modelId="{B6DC8427-7A3D-4FDC-B8CE-23EAE93EE37C}" type="presParOf" srcId="{B04C5F8F-5A5A-47DA-B1EE-C9C45156B0EB}" destId="{810F327F-AA1C-4E60-A660-674283BCDD12}" srcOrd="0" destOrd="0" presId="urn:microsoft.com/office/officeart/2005/8/layout/hProcess9"/>
    <dgm:cxn modelId="{7A8FF8BF-3938-41F6-91E7-375E58E64623}" type="presParOf" srcId="{B04C5F8F-5A5A-47DA-B1EE-C9C45156B0EB}" destId="{C0164736-CB11-43D9-8974-D9F5F20B6653}" srcOrd="1" destOrd="0" presId="urn:microsoft.com/office/officeart/2005/8/layout/hProcess9"/>
    <dgm:cxn modelId="{43510777-0B2C-432E-BCCD-F033ED6193B2}" type="presParOf" srcId="{C0164736-CB11-43D9-8974-D9F5F20B6653}" destId="{4516FA89-F2BE-4C3B-BED4-A9197C395DF2}" srcOrd="0" destOrd="0" presId="urn:microsoft.com/office/officeart/2005/8/layout/hProcess9"/>
    <dgm:cxn modelId="{0C15DD23-91D0-4844-A74E-9209B257F35B}" type="presParOf" srcId="{C0164736-CB11-43D9-8974-D9F5F20B6653}" destId="{745FDC7A-302D-41F9-8B95-CACB0570F769}" srcOrd="1" destOrd="0" presId="urn:microsoft.com/office/officeart/2005/8/layout/hProcess9"/>
    <dgm:cxn modelId="{991F81F3-723B-4582-8DDC-16DC74BE731C}" type="presParOf" srcId="{C0164736-CB11-43D9-8974-D9F5F20B6653}" destId="{4021B944-D680-495B-858A-EB749F5CA75E}" srcOrd="2" destOrd="0" presId="urn:microsoft.com/office/officeart/2005/8/layout/hProcess9"/>
    <dgm:cxn modelId="{C33D0DDD-E135-4987-BE05-2FF18E867325}" type="presParOf" srcId="{C0164736-CB11-43D9-8974-D9F5F20B6653}" destId="{95EE6190-A2C9-4BC0-AAF8-789973F82CCE}" srcOrd="3" destOrd="0" presId="urn:microsoft.com/office/officeart/2005/8/layout/hProcess9"/>
    <dgm:cxn modelId="{A964CF3B-34FC-4E9E-AB81-73936D526AE8}" type="presParOf" srcId="{C0164736-CB11-43D9-8974-D9F5F20B6653}" destId="{6B5F9993-17EF-4183-9C10-8AA0BE26EB4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0F327F-AA1C-4E60-A660-674283BCDD12}">
      <dsp:nvSpPr>
        <dsp:cNvPr id="0" name=""/>
        <dsp:cNvSpPr/>
      </dsp:nvSpPr>
      <dsp:spPr>
        <a:xfrm>
          <a:off x="503743" y="0"/>
          <a:ext cx="5709096" cy="4114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16FA89-F2BE-4C3B-BED4-A9197C395DF2}">
      <dsp:nvSpPr>
        <dsp:cNvPr id="0" name=""/>
        <dsp:cNvSpPr/>
      </dsp:nvSpPr>
      <dsp:spPr>
        <a:xfrm>
          <a:off x="3475" y="1234440"/>
          <a:ext cx="2141982" cy="1645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rgbClr val="FFE1F6"/>
              </a:solidFill>
            </a:rPr>
            <a:t>Výsledky konzultace jednotlivých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rgbClr val="FFE1F6"/>
              </a:solidFill>
            </a:rPr>
            <a:t>MTB</a:t>
          </a:r>
          <a:endParaRPr lang="cs-CZ" sz="2400" kern="1200" dirty="0">
            <a:solidFill>
              <a:srgbClr val="FFE1F6"/>
            </a:solidFill>
          </a:endParaRPr>
        </a:p>
      </dsp:txBody>
      <dsp:txXfrm>
        <a:off x="83822" y="1314787"/>
        <a:ext cx="1981288" cy="1485226"/>
      </dsp:txXfrm>
    </dsp:sp>
    <dsp:sp modelId="{4021B944-D680-495B-858A-EB749F5CA75E}">
      <dsp:nvSpPr>
        <dsp:cNvPr id="0" name=""/>
        <dsp:cNvSpPr/>
      </dsp:nvSpPr>
      <dsp:spPr>
        <a:xfrm>
          <a:off x="2287300" y="1234440"/>
          <a:ext cx="2141982" cy="1645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solidFill>
                <a:srgbClr val="FFE1F6"/>
              </a:solidFill>
            </a:rPr>
            <a:t>Sdílení dat </a:t>
          </a:r>
          <a:endParaRPr lang="cs-CZ" sz="2600" kern="1200" dirty="0">
            <a:solidFill>
              <a:srgbClr val="FFE1F6"/>
            </a:solidFill>
          </a:endParaRPr>
        </a:p>
      </dsp:txBody>
      <dsp:txXfrm>
        <a:off x="2367647" y="1314787"/>
        <a:ext cx="1981288" cy="1485226"/>
      </dsp:txXfrm>
    </dsp:sp>
    <dsp:sp modelId="{6B5F9993-17EF-4183-9C10-8AA0BE26EB47}">
      <dsp:nvSpPr>
        <dsp:cNvPr id="0" name=""/>
        <dsp:cNvSpPr/>
      </dsp:nvSpPr>
      <dsp:spPr>
        <a:xfrm>
          <a:off x="4571125" y="1234440"/>
          <a:ext cx="2141982" cy="1645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solidFill>
                <a:srgbClr val="FFE1F6"/>
              </a:solidFill>
            </a:rPr>
            <a:t>Harmonizace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solidFill>
                <a:srgbClr val="FFE1F6"/>
              </a:solidFill>
            </a:rPr>
            <a:t>výstupů</a:t>
          </a:r>
          <a:endParaRPr lang="cs-CZ" sz="2600" kern="1200" dirty="0">
            <a:solidFill>
              <a:srgbClr val="FFE1F6"/>
            </a:solidFill>
          </a:endParaRPr>
        </a:p>
      </dsp:txBody>
      <dsp:txXfrm>
        <a:off x="4651472" y="1314787"/>
        <a:ext cx="1981288" cy="14852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92C16-DC11-41C3-8B0E-34CD7641B375}">
      <dsp:nvSpPr>
        <dsp:cNvPr id="0" name=""/>
        <dsp:cNvSpPr/>
      </dsp:nvSpPr>
      <dsp:spPr>
        <a:xfrm>
          <a:off x="561426" y="0"/>
          <a:ext cx="6362828" cy="129410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68DF79-3932-43CA-B7B4-9329F51D86EA}">
      <dsp:nvSpPr>
        <dsp:cNvPr id="0" name=""/>
        <dsp:cNvSpPr/>
      </dsp:nvSpPr>
      <dsp:spPr>
        <a:xfrm>
          <a:off x="105998" y="388232"/>
          <a:ext cx="2245704" cy="517643"/>
        </a:xfrm>
        <a:prstGeom prst="roundRect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>
              <a:solidFill>
                <a:schemeClr val="accent6">
                  <a:lumMod val="50000"/>
                </a:schemeClr>
              </a:solidFill>
            </a:rPr>
            <a:t>propojit</a:t>
          </a:r>
          <a:endParaRPr lang="cs-CZ" sz="21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31267" y="413501"/>
        <a:ext cx="2195166" cy="467105"/>
      </dsp:txXfrm>
    </dsp:sp>
    <dsp:sp modelId="{0FDE7656-F9FA-4D9F-B6DE-EE56AAEB0D1C}">
      <dsp:nvSpPr>
        <dsp:cNvPr id="0" name=""/>
        <dsp:cNvSpPr/>
      </dsp:nvSpPr>
      <dsp:spPr>
        <a:xfrm>
          <a:off x="2619988" y="388232"/>
          <a:ext cx="2245704" cy="517643"/>
        </a:xfrm>
        <a:prstGeom prst="roundRect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>
              <a:solidFill>
                <a:schemeClr val="accent6">
                  <a:lumMod val="50000"/>
                </a:schemeClr>
              </a:solidFill>
            </a:rPr>
            <a:t>podpořit</a:t>
          </a:r>
          <a:endParaRPr lang="cs-CZ" sz="21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645257" y="413501"/>
        <a:ext cx="2195166" cy="467105"/>
      </dsp:txXfrm>
    </dsp:sp>
    <dsp:sp modelId="{D7422E72-AF02-4407-9FCC-DD35E64155D2}">
      <dsp:nvSpPr>
        <dsp:cNvPr id="0" name=""/>
        <dsp:cNvSpPr/>
      </dsp:nvSpPr>
      <dsp:spPr>
        <a:xfrm>
          <a:off x="5133978" y="388232"/>
          <a:ext cx="2245704" cy="517643"/>
        </a:xfrm>
        <a:prstGeom prst="roundRect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>
              <a:solidFill>
                <a:schemeClr val="accent6">
                  <a:lumMod val="50000"/>
                </a:schemeClr>
              </a:solidFill>
            </a:rPr>
            <a:t>koordinovat</a:t>
          </a:r>
          <a:endParaRPr lang="cs-CZ" sz="21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159247" y="413501"/>
        <a:ext cx="2195166" cy="4671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0F327F-AA1C-4E60-A660-674283BCDD12}">
      <dsp:nvSpPr>
        <dsp:cNvPr id="0" name=""/>
        <dsp:cNvSpPr/>
      </dsp:nvSpPr>
      <dsp:spPr>
        <a:xfrm>
          <a:off x="503743" y="0"/>
          <a:ext cx="5709096" cy="4114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16FA89-F2BE-4C3B-BED4-A9197C395DF2}">
      <dsp:nvSpPr>
        <dsp:cNvPr id="0" name=""/>
        <dsp:cNvSpPr/>
      </dsp:nvSpPr>
      <dsp:spPr>
        <a:xfrm>
          <a:off x="3475" y="1234440"/>
          <a:ext cx="2141982" cy="1645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rgbClr val="FFE1F6"/>
              </a:solidFill>
            </a:rPr>
            <a:t>Výsledky konzultace jednotlivých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rgbClr val="FFE1F6"/>
              </a:solidFill>
            </a:rPr>
            <a:t>MTB</a:t>
          </a:r>
          <a:endParaRPr lang="cs-CZ" sz="2400" kern="1200" dirty="0">
            <a:solidFill>
              <a:srgbClr val="FFE1F6"/>
            </a:solidFill>
          </a:endParaRPr>
        </a:p>
      </dsp:txBody>
      <dsp:txXfrm>
        <a:off x="83822" y="1314787"/>
        <a:ext cx="1981288" cy="1485226"/>
      </dsp:txXfrm>
    </dsp:sp>
    <dsp:sp modelId="{4021B944-D680-495B-858A-EB749F5CA75E}">
      <dsp:nvSpPr>
        <dsp:cNvPr id="0" name=""/>
        <dsp:cNvSpPr/>
      </dsp:nvSpPr>
      <dsp:spPr>
        <a:xfrm>
          <a:off x="2287300" y="1234440"/>
          <a:ext cx="2141982" cy="1645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solidFill>
                <a:srgbClr val="FFE1F6"/>
              </a:solidFill>
            </a:rPr>
            <a:t>Sdílení dat </a:t>
          </a:r>
          <a:endParaRPr lang="cs-CZ" sz="2600" kern="1200" dirty="0">
            <a:solidFill>
              <a:srgbClr val="FFE1F6"/>
            </a:solidFill>
          </a:endParaRPr>
        </a:p>
      </dsp:txBody>
      <dsp:txXfrm>
        <a:off x="2367647" y="1314787"/>
        <a:ext cx="1981288" cy="1485226"/>
      </dsp:txXfrm>
    </dsp:sp>
    <dsp:sp modelId="{6B5F9993-17EF-4183-9C10-8AA0BE26EB47}">
      <dsp:nvSpPr>
        <dsp:cNvPr id="0" name=""/>
        <dsp:cNvSpPr/>
      </dsp:nvSpPr>
      <dsp:spPr>
        <a:xfrm>
          <a:off x="4571125" y="1234440"/>
          <a:ext cx="2141982" cy="1645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solidFill>
                <a:srgbClr val="FFE1F6"/>
              </a:solidFill>
            </a:rPr>
            <a:t>Harmonizace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solidFill>
                <a:srgbClr val="FFE1F6"/>
              </a:solidFill>
            </a:rPr>
            <a:t>výstupů</a:t>
          </a:r>
          <a:endParaRPr lang="cs-CZ" sz="2600" kern="1200" dirty="0">
            <a:solidFill>
              <a:srgbClr val="FFE1F6"/>
            </a:solidFill>
          </a:endParaRPr>
        </a:p>
      </dsp:txBody>
      <dsp:txXfrm>
        <a:off x="4651472" y="1314787"/>
        <a:ext cx="1981288" cy="14852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0CB8F-7A73-48FD-9671-387E3C7C4921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CE980-080C-4B9D-98B3-7F51F4D8B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868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81A9A206-5E5E-41AF-90C1-49255CD0CBE2}"/>
              </a:ext>
            </a:extLst>
          </p:cNvPr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24202C03-6CC1-47C0-B294-F5DCA7E9C9C5}"/>
              </a:ext>
            </a:extLst>
          </p:cNvPr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xmlns="" id="{0F881589-4824-4C73-9456-B0BD546B3D47}"/>
              </a:ext>
            </a:extLst>
          </p:cNvPr>
          <p:cNvCxnSpPr/>
          <p:nvPr/>
        </p:nvCxnSpPr>
        <p:spPr>
          <a:xfrm>
            <a:off x="1208618" y="4343400"/>
            <a:ext cx="987424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38D339D8-D852-48FF-B036-15B7DEB37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9CF9D-F5D7-40D6-89E7-254B5602D392}" type="datetimeFigureOut">
              <a:rPr lang="en-US"/>
              <a:pPr>
                <a:defRPr/>
              </a:pPr>
              <a:t>4/27/2022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66252196-D87D-4FF8-ACDE-E8FB840AB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DB500493-C003-4644-8C79-A287573B3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7C3D3-EBB3-47F6-89CD-3E0510B21A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66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941B01-7A4A-481C-9F1A-8B539E304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CFF37-72EF-4FC6-B311-B55B6F1FDAD7}" type="datetimeFigureOut">
              <a:rPr lang="en-US"/>
              <a:pPr>
                <a:defRPr/>
              </a:pPr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AAFFE1-19E1-4E34-9066-F543226DD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74AF4B6-4B7E-4E50-BA80-44243A1D3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DE686-3725-4A9D-A794-C9CFE3C040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66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CDA9C750-0078-4175-AC23-C5C6E3A1EE46}"/>
              </a:ext>
            </a:extLst>
          </p:cNvPr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02C52F65-7EE5-47C4-BCE2-1451FCCCC8E0}"/>
              </a:ext>
            </a:extLst>
          </p:cNvPr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414786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8762C6F3-FC72-4E40-815E-4BA4469A4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DE7F2-AA01-465E-8AE6-B4722A5121B7}" type="datetimeFigureOut">
              <a:rPr lang="en-US"/>
              <a:pPr>
                <a:defRPr/>
              </a:pPr>
              <a:t>4/27/2022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18494F06-AF66-4B72-8D34-FB5C76852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76452745-5381-4856-AAAE-87440303D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90F99-81EA-4593-A1E8-186B2063F1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659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6">
            <a:extLst>
              <a:ext uri="{FF2B5EF4-FFF2-40B4-BE49-F238E27FC236}">
                <a16:creationId xmlns:a16="http://schemas.microsoft.com/office/drawing/2014/main" xmlns="" id="{084F491D-F66B-47F4-8C4E-51E0555DFE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634" y="188913"/>
            <a:ext cx="1682751" cy="6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7">
            <a:extLst>
              <a:ext uri="{FF2B5EF4-FFF2-40B4-BE49-F238E27FC236}">
                <a16:creationId xmlns:a16="http://schemas.microsoft.com/office/drawing/2014/main" xmlns="" id="{16730ADB-45B7-42E6-8BCC-45210651380D}"/>
              </a:ext>
            </a:extLst>
          </p:cNvPr>
          <p:cNvSpPr/>
          <p:nvPr/>
        </p:nvSpPr>
        <p:spPr>
          <a:xfrm>
            <a:off x="531284" y="5051425"/>
            <a:ext cx="11125200" cy="64770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1380297" y="2348880"/>
            <a:ext cx="10094913" cy="11869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idx="10"/>
          </p:nvPr>
        </p:nvSpPr>
        <p:spPr>
          <a:xfrm>
            <a:off x="1384060" y="3679871"/>
            <a:ext cx="10094913" cy="11869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94959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11"/>
          </p:nvPr>
        </p:nvSpPr>
        <p:spPr>
          <a:xfrm>
            <a:off x="1380297" y="5157192"/>
            <a:ext cx="7584457" cy="3600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u="sng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62133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6">
            <a:extLst>
              <a:ext uri="{FF2B5EF4-FFF2-40B4-BE49-F238E27FC236}">
                <a16:creationId xmlns:a16="http://schemas.microsoft.com/office/drawing/2014/main" xmlns="" id="{6C833C7A-F55F-4257-B655-01B2A363BB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634" y="188913"/>
            <a:ext cx="1682751" cy="6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7">
            <a:extLst>
              <a:ext uri="{FF2B5EF4-FFF2-40B4-BE49-F238E27FC236}">
                <a16:creationId xmlns:a16="http://schemas.microsoft.com/office/drawing/2014/main" xmlns="" id="{3FC4DA16-C92F-4BC2-860F-3D18D80E753A}"/>
              </a:ext>
            </a:extLst>
          </p:cNvPr>
          <p:cNvSpPr/>
          <p:nvPr/>
        </p:nvSpPr>
        <p:spPr>
          <a:xfrm>
            <a:off x="531284" y="5051425"/>
            <a:ext cx="11125200" cy="64770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1380297" y="2348880"/>
            <a:ext cx="10094913" cy="11869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idx="10"/>
          </p:nvPr>
        </p:nvSpPr>
        <p:spPr>
          <a:xfrm>
            <a:off x="1384060" y="3679871"/>
            <a:ext cx="10094913" cy="11869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94959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11"/>
          </p:nvPr>
        </p:nvSpPr>
        <p:spPr>
          <a:xfrm>
            <a:off x="1380297" y="5157192"/>
            <a:ext cx="7584457" cy="3600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u="sng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69204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6">
            <a:extLst>
              <a:ext uri="{FF2B5EF4-FFF2-40B4-BE49-F238E27FC236}">
                <a16:creationId xmlns:a16="http://schemas.microsoft.com/office/drawing/2014/main" xmlns="" id="{5AD8CB0A-9BD2-44D5-B445-AB989A449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634" y="188913"/>
            <a:ext cx="1682751" cy="6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7">
            <a:extLst>
              <a:ext uri="{FF2B5EF4-FFF2-40B4-BE49-F238E27FC236}">
                <a16:creationId xmlns:a16="http://schemas.microsoft.com/office/drawing/2014/main" xmlns="" id="{6BA285B9-D51E-4628-84DA-2DE889CAE46C}"/>
              </a:ext>
            </a:extLst>
          </p:cNvPr>
          <p:cNvSpPr/>
          <p:nvPr/>
        </p:nvSpPr>
        <p:spPr>
          <a:xfrm>
            <a:off x="531284" y="5051425"/>
            <a:ext cx="11125200" cy="64770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1380297" y="2348880"/>
            <a:ext cx="10094913" cy="11869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idx="10"/>
          </p:nvPr>
        </p:nvSpPr>
        <p:spPr>
          <a:xfrm>
            <a:off x="1384060" y="3679871"/>
            <a:ext cx="10094913" cy="11869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94959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11"/>
          </p:nvPr>
        </p:nvSpPr>
        <p:spPr>
          <a:xfrm>
            <a:off x="1380297" y="5157192"/>
            <a:ext cx="7584457" cy="3600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u="sng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89594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6">
            <a:extLst>
              <a:ext uri="{FF2B5EF4-FFF2-40B4-BE49-F238E27FC236}">
                <a16:creationId xmlns:a16="http://schemas.microsoft.com/office/drawing/2014/main" xmlns="" id="{D0ED2980-8EDF-4E5E-B11D-8E30A66456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634" y="188913"/>
            <a:ext cx="1682751" cy="6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7">
            <a:extLst>
              <a:ext uri="{FF2B5EF4-FFF2-40B4-BE49-F238E27FC236}">
                <a16:creationId xmlns:a16="http://schemas.microsoft.com/office/drawing/2014/main" xmlns="" id="{B9EE985E-16E1-4B9C-8112-7E9D526AAD99}"/>
              </a:ext>
            </a:extLst>
          </p:cNvPr>
          <p:cNvSpPr/>
          <p:nvPr/>
        </p:nvSpPr>
        <p:spPr>
          <a:xfrm>
            <a:off x="531284" y="5051425"/>
            <a:ext cx="11125200" cy="64770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1380297" y="2348880"/>
            <a:ext cx="10094913" cy="11869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idx="10"/>
          </p:nvPr>
        </p:nvSpPr>
        <p:spPr>
          <a:xfrm>
            <a:off x="1384060" y="3679871"/>
            <a:ext cx="10094913" cy="11869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94959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11"/>
          </p:nvPr>
        </p:nvSpPr>
        <p:spPr>
          <a:xfrm>
            <a:off x="1380297" y="5157192"/>
            <a:ext cx="7584457" cy="3600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u="sng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50813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11">
            <a:extLst>
              <a:ext uri="{FF2B5EF4-FFF2-40B4-BE49-F238E27FC236}">
                <a16:creationId xmlns:a16="http://schemas.microsoft.com/office/drawing/2014/main" xmlns="" id="{6F696804-AA46-4CB9-A389-6BA2EE4274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634" y="188913"/>
            <a:ext cx="1682751" cy="6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1355315" y="2458049"/>
            <a:ext cx="10094912" cy="11869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Zástupný symbol pro obsah 2"/>
          <p:cNvSpPr>
            <a:spLocks noGrp="1"/>
          </p:cNvSpPr>
          <p:nvPr>
            <p:ph idx="10"/>
          </p:nvPr>
        </p:nvSpPr>
        <p:spPr>
          <a:xfrm>
            <a:off x="1355315" y="3717032"/>
            <a:ext cx="10094912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94959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idx="11"/>
          </p:nvPr>
        </p:nvSpPr>
        <p:spPr>
          <a:xfrm>
            <a:off x="1351552" y="4149080"/>
            <a:ext cx="10094912" cy="5040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u="sng">
                <a:solidFill>
                  <a:srgbClr val="B1006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25673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20"/>
            <a:ext cx="10972800" cy="11398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609600" y="1600206"/>
            <a:ext cx="10972800" cy="4530725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BF1A34C-FA5A-40F9-9C5A-FB1031D0B2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D998A50-4A0F-4C80-9850-D63C39BAA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02F2E764-7E80-4EE4-9177-90E023A0A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C11B07EA-48FE-4CE1-A60C-BA32181F0E4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0716592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11">
            <a:extLst>
              <a:ext uri="{FF2B5EF4-FFF2-40B4-BE49-F238E27FC236}">
                <a16:creationId xmlns:a16="http://schemas.microsoft.com/office/drawing/2014/main" xmlns="" id="{B568B8DD-DE92-4604-9592-510B94B1E7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634" y="188913"/>
            <a:ext cx="1682751" cy="6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1355315" y="2458049"/>
            <a:ext cx="10094912" cy="11869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Zástupný symbol pro obsah 2"/>
          <p:cNvSpPr>
            <a:spLocks noGrp="1"/>
          </p:cNvSpPr>
          <p:nvPr>
            <p:ph idx="10"/>
          </p:nvPr>
        </p:nvSpPr>
        <p:spPr>
          <a:xfrm>
            <a:off x="1355315" y="3717032"/>
            <a:ext cx="10094912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94959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idx="11"/>
          </p:nvPr>
        </p:nvSpPr>
        <p:spPr>
          <a:xfrm>
            <a:off x="1351552" y="4149080"/>
            <a:ext cx="10094912" cy="5040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u="sng">
                <a:solidFill>
                  <a:srgbClr val="B1006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20170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11">
            <a:extLst>
              <a:ext uri="{FF2B5EF4-FFF2-40B4-BE49-F238E27FC236}">
                <a16:creationId xmlns:a16="http://schemas.microsoft.com/office/drawing/2014/main" xmlns="" id="{5AF69F12-C3F3-4B31-8D9C-8E2630402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634" y="188913"/>
            <a:ext cx="1682751" cy="6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1355315" y="2458049"/>
            <a:ext cx="10094912" cy="11869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Zástupný symbol pro obsah 2"/>
          <p:cNvSpPr>
            <a:spLocks noGrp="1"/>
          </p:cNvSpPr>
          <p:nvPr>
            <p:ph idx="10"/>
          </p:nvPr>
        </p:nvSpPr>
        <p:spPr>
          <a:xfrm>
            <a:off x="1355315" y="3717032"/>
            <a:ext cx="10094912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94959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idx="11"/>
          </p:nvPr>
        </p:nvSpPr>
        <p:spPr>
          <a:xfrm>
            <a:off x="1351552" y="4149080"/>
            <a:ext cx="10094912" cy="5040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u="sng">
                <a:solidFill>
                  <a:srgbClr val="B1006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18789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D886BB-44A2-49DF-B472-89CF85317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E41CC-0E39-44CC-94F4-2A957C8CCBBE}" type="datetimeFigureOut">
              <a:rPr lang="en-US"/>
              <a:pPr>
                <a:defRPr/>
              </a:pPr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648AE2-0157-4C8B-8724-E6AB71731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9FB94A-94CC-4CCA-88C1-8A4CDE2BA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67083-8BC5-4626-AB75-661E2965F7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7092961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5413" y="1556796"/>
            <a:ext cx="10766987" cy="456937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949597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40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10" name="Zástupný symbol pro nadpis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78936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0"/>
          </a:gradFill>
          <a:effectLst/>
        </p:spPr>
        <p:txBody>
          <a:bodyPr/>
          <a:lstStyle/>
          <a:p>
            <a:r>
              <a:rPr lang="cs-CZ" dirty="0"/>
              <a:t>Nadpis stránky</a:t>
            </a:r>
          </a:p>
        </p:txBody>
      </p:sp>
    </p:spTree>
    <p:extLst>
      <p:ext uri="{BB962C8B-B14F-4D97-AF65-F5344CB8AC3E}">
        <p14:creationId xmlns:p14="http://schemas.microsoft.com/office/powerpoint/2010/main" val="3618527790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1380293" y="2348880"/>
            <a:ext cx="10094913" cy="11869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idx="10"/>
          </p:nvPr>
        </p:nvSpPr>
        <p:spPr>
          <a:xfrm>
            <a:off x="1384056" y="3679871"/>
            <a:ext cx="10094913" cy="11869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11"/>
          </p:nvPr>
        </p:nvSpPr>
        <p:spPr>
          <a:xfrm>
            <a:off x="1391478" y="5157192"/>
            <a:ext cx="7584457" cy="3600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u="sng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993058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5413" y="1556793"/>
            <a:ext cx="10766987" cy="456937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5C5C5C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400">
                <a:solidFill>
                  <a:srgbClr val="5C5C5C"/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10" name="Zástupný symbol pro nadpis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78936"/>
          </a:xfrm>
          <a:prstGeom prst="rect">
            <a:avLst/>
          </a:prstGeom>
          <a:gradFill>
            <a:gsLst>
              <a:gs pos="0">
                <a:schemeClr val="bg1">
                  <a:lumMod val="61000"/>
                </a:schemeClr>
              </a:gs>
              <a:gs pos="100000">
                <a:schemeClr val="bg1">
                  <a:lumMod val="43000"/>
                </a:schemeClr>
              </a:gs>
            </a:gsLst>
            <a:lin ang="0" scaled="0"/>
          </a:gradFill>
          <a:effectLst/>
        </p:spPr>
        <p:txBody>
          <a:bodyPr/>
          <a:lstStyle/>
          <a:p>
            <a:r>
              <a:rPr lang="cs-CZ" dirty="0"/>
              <a:t>Nadpis stránky</a:t>
            </a:r>
          </a:p>
        </p:txBody>
      </p:sp>
    </p:spTree>
    <p:extLst>
      <p:ext uri="{BB962C8B-B14F-4D97-AF65-F5344CB8AC3E}">
        <p14:creationId xmlns:p14="http://schemas.microsoft.com/office/powerpoint/2010/main" val="2426337349"/>
      </p:ext>
    </p:extLst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1355315" y="2458049"/>
            <a:ext cx="10094912" cy="11869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Zástupný symbol pro obsah 2"/>
          <p:cNvSpPr>
            <a:spLocks noGrp="1"/>
          </p:cNvSpPr>
          <p:nvPr>
            <p:ph idx="10"/>
          </p:nvPr>
        </p:nvSpPr>
        <p:spPr>
          <a:xfrm>
            <a:off x="1355315" y="3717032"/>
            <a:ext cx="10094912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idx="11"/>
          </p:nvPr>
        </p:nvSpPr>
        <p:spPr>
          <a:xfrm>
            <a:off x="1351552" y="4149080"/>
            <a:ext cx="10094912" cy="5040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u="sng">
                <a:solidFill>
                  <a:srgbClr val="B1006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0134616"/>
      </p:ext>
    </p:extLst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0D23A961-0415-4382-BF1D-F5A18A63DA27}" type="slidenum">
              <a:rPr lang="en-US" smtClean="0">
                <a:solidFill>
                  <a:srgbClr val="656668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656668">
                  <a:tint val="75000"/>
                </a:srgbClr>
              </a:solidFill>
            </a:endParaRP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159563" y="476672"/>
            <a:ext cx="9422837" cy="5107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07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70DB36F4-43F9-4232-B171-40EAE78C9C66}"/>
              </a:ext>
            </a:extLst>
          </p:cNvPr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5E543A26-9413-473C-981F-354F4F65879B}"/>
              </a:ext>
            </a:extLst>
          </p:cNvPr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xmlns="" id="{83FBDC9C-A2EC-4CDD-8E7F-7D5A820A4786}"/>
              </a:ext>
            </a:extLst>
          </p:cNvPr>
          <p:cNvCxnSpPr/>
          <p:nvPr/>
        </p:nvCxnSpPr>
        <p:spPr>
          <a:xfrm>
            <a:off x="1208618" y="4343400"/>
            <a:ext cx="987424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7E793AE9-7552-444D-9D41-041B6DCB2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A942-1711-4A7B-AF6F-FFE241E3E260}" type="datetimeFigureOut">
              <a:rPr lang="en-US"/>
              <a:pPr>
                <a:defRPr/>
              </a:pPr>
              <a:t>4/27/2022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3C88F8B0-E8EF-4ADE-AD2F-E6D780401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D83D7E8F-644B-4850-8352-741C0312B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DB8EC-8475-4024-A865-E3EC6C2C29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7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E97D1C7-7A32-43E3-AD4E-5DB63E1D1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B44C691-AB47-4970-AFE3-CA806B063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FFBC4C-B74B-4098-A4DF-13814420F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730CC-D5C0-4C82-83A7-D718A0C7474F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93684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98335213-03E8-4E24-9798-FD763FAC8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8F984-19F3-4C8F-83D5-B1FAF26CD60C}" type="datetimeFigureOut">
              <a:rPr lang="en-US"/>
              <a:pPr>
                <a:defRPr/>
              </a:pPr>
              <a:t>4/27/2022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8930987F-BE01-4962-BD13-6F276074E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B5945124-F2A4-47C8-BC3B-5C7D3259A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564F12-0641-4B5E-8914-CDF57196A1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733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58FA81DE-A9E0-42E6-BE5D-C789E9BB3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AB27C-38E2-44B0-B456-E86E882324B6}" type="datetimeFigureOut">
              <a:rPr lang="en-US"/>
              <a:pPr>
                <a:defRPr/>
              </a:pPr>
              <a:t>4/27/2022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FA4C247E-22D3-4E9E-96B7-3D15A06B8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11D43B4F-2E67-4079-8430-08F37903E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65C21-608D-441C-AE3F-BBE2B5DF6A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568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88544666-18F6-44B4-B70B-EB60C1B98F1A}"/>
              </a:ext>
            </a:extLst>
          </p:cNvPr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4219A8A0-D765-406E-A067-4C5224B47C62}"/>
              </a:ext>
            </a:extLst>
          </p:cNvPr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xmlns="" id="{75C4BBEF-D95D-49A2-A987-D292FDB49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D0F4A-40E5-48D2-B68B-7489A7A3D676}" type="datetimeFigureOut">
              <a:rPr lang="en-US"/>
              <a:pPr>
                <a:defRPr/>
              </a:pPr>
              <a:t>4/27/2022</a:t>
            </a:fld>
            <a:endParaRPr 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xmlns="" id="{A26CD42F-135A-424C-A2E7-E542CA343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xmlns="" id="{2C2A615E-2F2E-4806-80C0-421EC5C2B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524A0-DC87-4E20-A068-E9ED09C393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08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39DBA4A9-2424-4FDC-9249-D50FC3AA0B96}"/>
              </a:ext>
            </a:extLst>
          </p:cNvPr>
          <p:cNvSpPr/>
          <p:nvPr/>
        </p:nvSpPr>
        <p:spPr>
          <a:xfrm>
            <a:off x="1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E6C08910-26AE-40AD-8D71-3C24717740BB}"/>
              </a:ext>
            </a:extLst>
          </p:cNvPr>
          <p:cNvSpPr/>
          <p:nvPr/>
        </p:nvSpPr>
        <p:spPr>
          <a:xfrm>
            <a:off x="404071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xmlns="" id="{365D94C7-B9C4-493E-882C-16A042B4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667" y="6459539"/>
            <a:ext cx="2618317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65AB029-E9E5-433E-AAD3-CE54CB92503F}" type="datetimeFigureOut">
              <a:rPr lang="en-US"/>
              <a:pPr>
                <a:defRPr/>
              </a:pPr>
              <a:t>4/27/2022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xmlns="" id="{FEBDA3C2-2BAB-4AAA-BB82-1958AA1C9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00600" y="6459539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xmlns="" id="{2B6CD16C-9060-47B3-B635-B05DFFDBD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F7E1B7-5F30-4F23-91FD-2916C48256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560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8E2A65D0-6526-4BE1-81C2-EDB1BC50E09D}"/>
              </a:ext>
            </a:extLst>
          </p:cNvPr>
          <p:cNvSpPr/>
          <p:nvPr/>
        </p:nvSpPr>
        <p:spPr>
          <a:xfrm>
            <a:off x="1" y="4953000"/>
            <a:ext cx="12189884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BBA198CB-C039-420D-906A-C86522660280}"/>
              </a:ext>
            </a:extLst>
          </p:cNvPr>
          <p:cNvSpPr/>
          <p:nvPr/>
        </p:nvSpPr>
        <p:spPr>
          <a:xfrm>
            <a:off x="1" y="4914900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xmlns="" id="{64575645-9038-453A-8CA1-AAD94558F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E466C-F4D0-4C91-8EB6-B9C6C318F324}" type="datetimeFigureOut">
              <a:rPr lang="en-US"/>
              <a:pPr>
                <a:defRPr/>
              </a:pPr>
              <a:t>4/27/2022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xmlns="" id="{8AEDA5B0-B5F8-49FB-A64D-113DAAA8E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xmlns="" id="{9228B8A9-EB0E-4E4B-BD0D-521C5AD19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401C5-4947-4A52-B24E-0B4D700D99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581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2F2F2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9608495-3E9A-49F4-81B4-1EDEAE73312A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A57F652-E960-4586-9929-4AB965DA9CDC}"/>
              </a:ext>
            </a:extLst>
          </p:cNvPr>
          <p:cNvSpPr/>
          <p:nvPr/>
        </p:nvSpPr>
        <p:spPr>
          <a:xfrm>
            <a:off x="0" y="6334126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F2444A5-5793-425C-A532-FDBF7299B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287339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xmlns="" id="{BFF7357F-C5BD-4D63-941F-0BE627CCAD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96433" y="1846264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154A9F-EB17-4DFA-A231-5C26A3F652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6433" y="6459539"/>
            <a:ext cx="2472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951E6A9E-6672-4FEB-A868-3569E0E731D7}" type="datetimeFigureOut">
              <a:rPr lang="en-US"/>
              <a:pPr>
                <a:defRPr/>
              </a:pPr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6D02D2-3A64-4A13-8BA2-1B99EB6A3F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87234" y="6459539"/>
            <a:ext cx="482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ADDE0E-22AF-4DCB-881A-641D101FD1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99651" y="6459539"/>
            <a:ext cx="131233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fld id="{453B61B0-2D58-4941-A790-CC565B73692C}" type="slidenum">
              <a:rPr lang="en-US" altLang="en-US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873B8B54-635F-4C4F-ADFB-4A55246B9AB4}"/>
              </a:ext>
            </a:extLst>
          </p:cNvPr>
          <p:cNvCxnSpPr/>
          <p:nvPr/>
        </p:nvCxnSpPr>
        <p:spPr>
          <a:xfrm>
            <a:off x="1193800" y="1738313"/>
            <a:ext cx="996738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046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4" r:id="rId21"/>
    <p:sldLayoutId id="2147483685" r:id="rId22"/>
    <p:sldLayoutId id="2147483686" r:id="rId23"/>
    <p:sldLayoutId id="2147483687" r:id="rId24"/>
  </p:sldLayoutIdLst>
  <p:transition spd="slow">
    <p:fade/>
  </p:transition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A57E6A9-DC8D-4E05-BE3D-5E38205B8D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2006081"/>
            <a:ext cx="10058400" cy="1815177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GENESIS – národní platforma výstupů a výsledků doporučení molekulárních tumor </a:t>
            </a:r>
            <a:r>
              <a:rPr lang="cs-CZ" sz="3600" dirty="0" err="1"/>
              <a:t>boardů</a:t>
            </a:r>
            <a:r>
              <a:rPr lang="cs-CZ" sz="3600" dirty="0"/>
              <a:t>, idea klinické studie </a:t>
            </a:r>
            <a:r>
              <a:rPr lang="cs-CZ" sz="3600" dirty="0" smtClean="0"/>
              <a:t>EVOLUTION</a:t>
            </a:r>
            <a:endParaRPr lang="en-GB" sz="3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C094F3D9-2396-48E0-9E81-ACB451FC52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Radka Obermannová</a:t>
            </a:r>
            <a:endParaRPr lang="cs-CZ" dirty="0">
              <a:solidFill>
                <a:schemeClr val="bg1"/>
              </a:solidFill>
            </a:endParaRPr>
          </a:p>
          <a:p>
            <a:pPr algn="ctr"/>
            <a:r>
              <a:rPr lang="cs-CZ" dirty="0" smtClean="0">
                <a:solidFill>
                  <a:schemeClr val="bg1"/>
                </a:solidFill>
              </a:rPr>
              <a:t> (MOÚ a LF </a:t>
            </a:r>
            <a:r>
              <a:rPr lang="cs-CZ" dirty="0">
                <a:solidFill>
                  <a:schemeClr val="bg1"/>
                </a:solidFill>
              </a:rPr>
              <a:t>MU 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Obrázek 6">
            <a:extLst>
              <a:ext uri="{FF2B5EF4-FFF2-40B4-BE49-F238E27FC236}">
                <a16:creationId xmlns:a16="http://schemas.microsoft.com/office/drawing/2014/main" xmlns="" id="{364F13B7-E818-4CEA-8F27-DB8D26F302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844" y="624901"/>
            <a:ext cx="2262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1095375" y="6424613"/>
            <a:ext cx="10058400" cy="30638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defRPr/>
            </a:pPr>
            <a:r>
              <a:rPr lang="cs-CZ" sz="2000" cap="none" dirty="0">
                <a:solidFill>
                  <a:schemeClr val="bg2"/>
                </a:solidFill>
                <a:cs typeface="Arial" panose="020B0604020202020204" pitchFamily="34" charset="0"/>
              </a:rPr>
              <a:t>www.pharmaround.cz</a:t>
            </a:r>
          </a:p>
        </p:txBody>
      </p:sp>
    </p:spTree>
    <p:extLst>
      <p:ext uri="{BB962C8B-B14F-4D97-AF65-F5344CB8AC3E}">
        <p14:creationId xmlns:p14="http://schemas.microsoft.com/office/powerpoint/2010/main" val="35271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Hypotéza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err="1" smtClean="0"/>
              <a:t>ctDNA</a:t>
            </a:r>
            <a:r>
              <a:rPr lang="cs-CZ" sz="2400" dirty="0" smtClean="0"/>
              <a:t> není pouze </a:t>
            </a:r>
            <a:r>
              <a:rPr lang="cs-CZ" sz="2400" dirty="0" err="1" smtClean="0"/>
              <a:t>markerem</a:t>
            </a:r>
            <a:r>
              <a:rPr lang="cs-CZ" sz="2400" dirty="0" smtClean="0"/>
              <a:t> rezistence k standardní terapii ale má potenciál identifikovat </a:t>
            </a:r>
            <a:r>
              <a:rPr lang="cs-CZ" sz="2400" dirty="0" err="1" smtClean="0"/>
              <a:t>targetabilní</a:t>
            </a:r>
            <a:r>
              <a:rPr lang="cs-CZ" sz="2400" dirty="0" smtClean="0"/>
              <a:t> molekulární alteraci a umožnit rychlé nasazení precizní/cílené léčby v první linii metastatického onemocnění nádorů horního zažívacího traktu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Včasné nasazení cílené léčby na základě stanovení molekulární progrese může zlepšit průběh onemocnění pacienta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486340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4000">
              <a:srgbClr val="F2F2F2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Design studie a studiová populace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solidFill>
            <a:srgbClr val="FFE1F6"/>
          </a:solidFill>
          <a:ln w="38100">
            <a:solidFill>
              <a:schemeClr val="accent1"/>
            </a:solidFill>
          </a:ln>
          <a:effectLst>
            <a:softEdge rad="127000"/>
          </a:effec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Molekulárně stratifikovaná open label randomizovaná intervenční studie fáze II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Inoperabilní/metastatický </a:t>
            </a:r>
            <a:r>
              <a:rPr lang="cs-CZ" sz="2400" dirty="0"/>
              <a:t>GI nádor, který byl diagnostikován s </a:t>
            </a:r>
            <a:r>
              <a:rPr lang="cs-CZ" sz="2400" dirty="0" err="1"/>
              <a:t>targetabilní</a:t>
            </a:r>
            <a:r>
              <a:rPr lang="cs-CZ" sz="2400" dirty="0"/>
              <a:t> alterací/</a:t>
            </a:r>
            <a:r>
              <a:rPr lang="cs-CZ" sz="2400" dirty="0" err="1"/>
              <a:t>ctDNA</a:t>
            </a:r>
            <a:r>
              <a:rPr lang="cs-CZ" sz="2400" dirty="0"/>
              <a:t> </a:t>
            </a:r>
            <a:r>
              <a:rPr lang="cs-CZ" sz="2400" dirty="0" smtClean="0"/>
              <a:t>pozitivní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Pacienti vhodní k léčbě první linií chemoterapie</a:t>
            </a:r>
            <a:endParaRPr lang="cs-CZ" sz="2400" dirty="0"/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solidFill>
            <a:srgbClr val="FFE1F6"/>
          </a:solidFill>
          <a:ln w="31750">
            <a:solidFill>
              <a:schemeClr val="accent3">
                <a:lumMod val="75000"/>
              </a:schemeClr>
            </a:solidFill>
          </a:ln>
          <a:effectLst>
            <a:softEdge rad="127000"/>
          </a:effectLst>
        </p:spPr>
        <p:txBody>
          <a:bodyPr/>
          <a:lstStyle/>
          <a:p>
            <a:r>
              <a:rPr lang="cs-CZ" sz="2400" u="sng" dirty="0" smtClean="0"/>
              <a:t>Histologie:</a:t>
            </a:r>
            <a:endParaRPr lang="cs-CZ" sz="2400" u="sng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AF0063"/>
                </a:solidFill>
              </a:rPr>
              <a:t>Adenokarcinom žaludku, GEJ a jícnu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AF0063"/>
                </a:solidFill>
              </a:rPr>
              <a:t>Nádory tenkého střeva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AF0063"/>
                </a:solidFill>
              </a:rPr>
              <a:t>Nádor pankreatu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AF0063"/>
                </a:solidFill>
              </a:rPr>
              <a:t>Nádor biliárního traktu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err="1" smtClean="0">
                <a:solidFill>
                  <a:srgbClr val="AF0063"/>
                </a:solidFill>
              </a:rPr>
              <a:t>High</a:t>
            </a:r>
            <a:r>
              <a:rPr lang="cs-CZ" sz="2400" dirty="0">
                <a:solidFill>
                  <a:srgbClr val="AF0063"/>
                </a:solidFill>
              </a:rPr>
              <a:t> </a:t>
            </a:r>
            <a:r>
              <a:rPr lang="cs-CZ" sz="2400" dirty="0" smtClean="0">
                <a:solidFill>
                  <a:srgbClr val="AF0063"/>
                </a:solidFill>
              </a:rPr>
              <a:t>grade GI NEC(neuroendokrinní karcinomy)</a:t>
            </a:r>
            <a:endParaRPr lang="cs-CZ" sz="2400" dirty="0">
              <a:solidFill>
                <a:srgbClr val="AF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4436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21893D-DAFD-1246-8D3F-E0666FDE6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1938" y="676697"/>
            <a:ext cx="9422837" cy="51073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Procentuální zastoupení </a:t>
            </a:r>
            <a:r>
              <a:rPr lang="cs-CZ" dirty="0" err="1" smtClean="0"/>
              <a:t>targetabilních</a:t>
            </a:r>
            <a:r>
              <a:rPr lang="cs-CZ" dirty="0" smtClean="0"/>
              <a:t> alterací ze souboru vyšetřených v MTB MOÚ</a:t>
            </a:r>
            <a:endParaRPr lang="x-none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1B433983-216D-FD42-B3C7-B623EE46B4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0681736"/>
              </p:ext>
            </p:extLst>
          </p:nvPr>
        </p:nvGraphicFramePr>
        <p:xfrm>
          <a:off x="-138545" y="28886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659E1A5E-3700-754F-80D2-0FF5F45165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7254900"/>
              </p:ext>
            </p:extLst>
          </p:nvPr>
        </p:nvGraphicFramePr>
        <p:xfrm>
          <a:off x="3810000" y="28886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="" xmlns:a16="http://schemas.microsoft.com/office/drawing/2014/main" id="{8FE0E836-F16F-AA4F-8817-299BD80C47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9200074"/>
              </p:ext>
            </p:extLst>
          </p:nvPr>
        </p:nvGraphicFramePr>
        <p:xfrm>
          <a:off x="7758545" y="28886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819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A961-0415-4382-BF1D-F5A18A63DA27}" type="slidenum">
              <a:rPr lang="en-US" smtClean="0">
                <a:solidFill>
                  <a:srgbClr val="656668">
                    <a:tint val="75000"/>
                  </a:srgbClr>
                </a:solidFill>
              </a:rPr>
              <a:pPr/>
              <a:t>13</a:t>
            </a:fld>
            <a:endParaRPr lang="en-US">
              <a:solidFill>
                <a:srgbClr val="656668">
                  <a:tint val="75000"/>
                </a:srgbClr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664263" y="848147"/>
            <a:ext cx="9422837" cy="51073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EVOLUTION</a:t>
            </a:r>
            <a:br>
              <a:rPr lang="cs-CZ" dirty="0" smtClean="0"/>
            </a:br>
            <a:r>
              <a:rPr lang="en-US" sz="2700" dirty="0"/>
              <a:t>Molecularly-stratified, open </a:t>
            </a:r>
            <a:r>
              <a:rPr lang="en-US" sz="2700" dirty="0" smtClean="0"/>
              <a:t>label</a:t>
            </a:r>
            <a:r>
              <a:rPr lang="cs-CZ" sz="2700" dirty="0" smtClean="0"/>
              <a:t>,</a:t>
            </a:r>
            <a:r>
              <a:rPr lang="en-US" sz="2700" dirty="0" smtClean="0"/>
              <a:t> </a:t>
            </a:r>
            <a:r>
              <a:rPr lang="en-US" sz="2700" dirty="0" err="1"/>
              <a:t>randomised</a:t>
            </a:r>
            <a:r>
              <a:rPr lang="cs-CZ" sz="2700" dirty="0"/>
              <a:t> </a:t>
            </a:r>
            <a:r>
              <a:rPr lang="cs-CZ" sz="2700" dirty="0" err="1"/>
              <a:t>interventional</a:t>
            </a:r>
            <a:r>
              <a:rPr lang="cs-CZ" sz="2700" dirty="0"/>
              <a:t> </a:t>
            </a:r>
            <a:r>
              <a:rPr lang="en-US" sz="2700" dirty="0"/>
              <a:t>phase</a:t>
            </a:r>
            <a:r>
              <a:rPr lang="cs-CZ" sz="2700" dirty="0"/>
              <a:t> II study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grpSp>
        <p:nvGrpSpPr>
          <p:cNvPr id="5" name="Group 2">
            <a:extLst>
              <a:ext uri="{FF2B5EF4-FFF2-40B4-BE49-F238E27FC236}">
                <a16:creationId xmlns="" xmlns:a16="http://schemas.microsoft.com/office/drawing/2014/main" id="{1167B929-27F7-3A47-A91B-A23A56D43791}"/>
              </a:ext>
            </a:extLst>
          </p:cNvPr>
          <p:cNvGrpSpPr/>
          <p:nvPr/>
        </p:nvGrpSpPr>
        <p:grpSpPr>
          <a:xfrm>
            <a:off x="830747" y="1665059"/>
            <a:ext cx="9354930" cy="4072265"/>
            <a:chOff x="-620288" y="1503205"/>
            <a:chExt cx="9205728" cy="2220729"/>
          </a:xfrm>
          <a:solidFill>
            <a:srgbClr val="92D050"/>
          </a:solidFill>
        </p:grpSpPr>
        <p:sp>
          <p:nvSpPr>
            <p:cNvPr id="6" name="ZoneTexte 5">
              <a:extLst>
                <a:ext uri="{FF2B5EF4-FFF2-40B4-BE49-F238E27FC236}">
                  <a16:creationId xmlns="" xmlns:a16="http://schemas.microsoft.com/office/drawing/2014/main" id="{6DA0E78F-0EBB-A948-8886-B9C30A736DAD}"/>
                </a:ext>
              </a:extLst>
            </p:cNvPr>
            <p:cNvSpPr txBox="1"/>
            <p:nvPr/>
          </p:nvSpPr>
          <p:spPr>
            <a:xfrm>
              <a:off x="-620288" y="1630765"/>
              <a:ext cx="2687985" cy="1770173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 err="1" smtClean="0"/>
                <a:t>Locally</a:t>
              </a:r>
              <a:r>
                <a:rPr lang="cs-CZ" sz="2000" dirty="0" smtClean="0"/>
                <a:t> </a:t>
              </a:r>
              <a:r>
                <a:rPr lang="fr-BE" sz="2000" dirty="0" smtClean="0"/>
                <a:t>advanced</a:t>
              </a:r>
              <a:r>
                <a:rPr lang="cs-CZ" sz="2000" dirty="0" smtClean="0"/>
                <a:t>/</a:t>
              </a:r>
              <a:r>
                <a:rPr lang="cs-CZ" sz="2000" dirty="0" err="1" smtClean="0"/>
                <a:t>inoperable</a:t>
              </a:r>
              <a:r>
                <a:rPr lang="cs-CZ" sz="2000" dirty="0" smtClean="0"/>
                <a:t> </a:t>
              </a:r>
              <a:r>
                <a:rPr lang="cs-CZ" sz="2000" dirty="0" err="1" smtClean="0"/>
                <a:t>Upper</a:t>
              </a:r>
              <a:r>
                <a:rPr lang="cs-CZ" sz="2000" dirty="0" smtClean="0"/>
                <a:t> GI </a:t>
              </a:r>
              <a:r>
                <a:rPr lang="cs-CZ" sz="2000" dirty="0" err="1" smtClean="0"/>
                <a:t>Cancers</a:t>
              </a:r>
              <a:r>
                <a:rPr lang="cs-CZ" sz="2000" dirty="0" smtClean="0"/>
                <a:t>* </a:t>
              </a:r>
              <a:r>
                <a:rPr lang="cs-CZ" sz="2000" dirty="0" err="1"/>
                <a:t>eligible</a:t>
              </a:r>
              <a:r>
                <a:rPr lang="cs-CZ" sz="2000" dirty="0"/>
                <a:t> </a:t>
              </a:r>
              <a:r>
                <a:rPr lang="fr-BE" sz="2000" dirty="0"/>
                <a:t>for standard </a:t>
              </a:r>
              <a:r>
                <a:rPr lang="cs-CZ" sz="2000" dirty="0"/>
                <a:t>1st line</a:t>
              </a:r>
              <a:endParaRPr lang="fr-BE" sz="2000" dirty="0"/>
            </a:p>
            <a:p>
              <a:pPr algn="ctr"/>
              <a:r>
                <a:rPr lang="cs-CZ" sz="2000" dirty="0" err="1" smtClean="0"/>
                <a:t>with</a:t>
              </a:r>
              <a:r>
                <a:rPr lang="cs-CZ" sz="2000" dirty="0" smtClean="0"/>
                <a:t> </a:t>
              </a:r>
              <a:r>
                <a:rPr lang="cs-CZ" sz="2000" dirty="0" err="1" smtClean="0"/>
                <a:t>molecular</a:t>
              </a:r>
              <a:r>
                <a:rPr lang="cs-CZ" sz="2000" dirty="0" smtClean="0"/>
                <a:t> </a:t>
              </a:r>
              <a:r>
                <a:rPr lang="cs-CZ" sz="2000" dirty="0" err="1" smtClean="0"/>
                <a:t>alterations</a:t>
              </a:r>
              <a:r>
                <a:rPr lang="cs-CZ" sz="2000" dirty="0" smtClean="0"/>
                <a:t> </a:t>
              </a:r>
              <a:r>
                <a:rPr lang="cs-CZ" sz="2000" dirty="0" err="1" smtClean="0"/>
                <a:t>based</a:t>
              </a:r>
              <a:r>
                <a:rPr lang="cs-CZ" sz="2000" dirty="0" smtClean="0"/>
                <a:t> on </a:t>
              </a:r>
              <a:r>
                <a:rPr lang="cs-CZ" sz="2000" dirty="0" err="1" smtClean="0"/>
                <a:t>tumour</a:t>
              </a:r>
              <a:r>
                <a:rPr lang="cs-CZ" sz="2000" dirty="0" smtClean="0"/>
                <a:t> </a:t>
              </a:r>
              <a:r>
                <a:rPr lang="cs-CZ" sz="2000" dirty="0" err="1" smtClean="0"/>
                <a:t>samples</a:t>
              </a:r>
              <a:r>
                <a:rPr lang="cs-CZ" sz="2000" dirty="0" smtClean="0"/>
                <a:t> and </a:t>
              </a:r>
              <a:r>
                <a:rPr lang="cs-CZ" sz="2000" dirty="0" err="1" smtClean="0"/>
                <a:t>confirmed</a:t>
              </a:r>
              <a:r>
                <a:rPr lang="cs-CZ" sz="2000" dirty="0" smtClean="0"/>
                <a:t> by </a:t>
              </a:r>
              <a:r>
                <a:rPr lang="en-US" sz="2000" dirty="0" err="1" smtClean="0"/>
                <a:t>ctDNA</a:t>
              </a:r>
              <a:r>
                <a:rPr lang="en-US" sz="2000" dirty="0" smtClean="0"/>
                <a:t>** </a:t>
              </a:r>
              <a:r>
                <a:rPr lang="en-US" sz="2000" dirty="0"/>
                <a:t>at </a:t>
              </a:r>
              <a:r>
                <a:rPr lang="en-US" sz="2000" dirty="0" smtClean="0"/>
                <a:t>baseline</a:t>
              </a:r>
              <a:endParaRPr lang="en-US" sz="2000" dirty="0"/>
            </a:p>
          </p:txBody>
        </p:sp>
        <p:sp>
          <p:nvSpPr>
            <p:cNvPr id="7" name="ZoneTexte 25">
              <a:extLst>
                <a:ext uri="{FF2B5EF4-FFF2-40B4-BE49-F238E27FC236}">
                  <a16:creationId xmlns="" xmlns:a16="http://schemas.microsoft.com/office/drawing/2014/main" id="{0B4093D6-84FD-D54B-B806-EF21501BEE6A}"/>
                </a:ext>
              </a:extLst>
            </p:cNvPr>
            <p:cNvSpPr txBox="1"/>
            <p:nvPr/>
          </p:nvSpPr>
          <p:spPr>
            <a:xfrm>
              <a:off x="2992807" y="2034223"/>
              <a:ext cx="1025126" cy="670260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err="1" smtClean="0"/>
                <a:t>Every</a:t>
              </a:r>
              <a:r>
                <a:rPr lang="cs-CZ" dirty="0" smtClean="0"/>
                <a:t> 2 </a:t>
              </a:r>
              <a:r>
                <a:rPr lang="cs-CZ" dirty="0" err="1" smtClean="0"/>
                <a:t>cycles</a:t>
              </a:r>
              <a:r>
                <a:rPr lang="cs-CZ" dirty="0" smtClean="0"/>
                <a:t> </a:t>
              </a:r>
              <a:r>
                <a:rPr lang="fr-BE" dirty="0" smtClean="0"/>
                <a:t>of </a:t>
              </a:r>
              <a:r>
                <a:rPr lang="fr-BE" dirty="0"/>
                <a:t>standard therapy</a:t>
              </a:r>
            </a:p>
          </p:txBody>
        </p:sp>
        <p:sp>
          <p:nvSpPr>
            <p:cNvPr id="8" name="ZoneTexte 25">
              <a:extLst>
                <a:ext uri="{FF2B5EF4-FFF2-40B4-BE49-F238E27FC236}">
                  <a16:creationId xmlns="" xmlns:a16="http://schemas.microsoft.com/office/drawing/2014/main" id="{762D32EA-66AC-7144-AC71-B974FB2A3609}"/>
                </a:ext>
              </a:extLst>
            </p:cNvPr>
            <p:cNvSpPr txBox="1"/>
            <p:nvPr/>
          </p:nvSpPr>
          <p:spPr>
            <a:xfrm>
              <a:off x="7078785" y="1503205"/>
              <a:ext cx="1485595" cy="82493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b="1" dirty="0" smtClean="0">
                  <a:solidFill>
                    <a:schemeClr val="bg2">
                      <a:lumMod val="10000"/>
                    </a:schemeClr>
                  </a:solidFill>
                </a:rPr>
                <a:t>ARM A</a:t>
              </a:r>
            </a:p>
            <a:p>
              <a:pPr algn="ctr"/>
              <a:r>
                <a:rPr lang="cs-CZ" dirty="0" smtClean="0"/>
                <a:t>Early </a:t>
              </a:r>
              <a:r>
                <a:rPr lang="cs-CZ" dirty="0" err="1" smtClean="0"/>
                <a:t>introduction</a:t>
              </a:r>
              <a:r>
                <a:rPr lang="cs-CZ" dirty="0" smtClean="0"/>
                <a:t> </a:t>
              </a:r>
              <a:r>
                <a:rPr lang="cs-CZ" dirty="0" err="1" smtClean="0"/>
                <a:t>of</a:t>
              </a:r>
              <a:r>
                <a:rPr lang="cs-CZ" dirty="0" smtClean="0"/>
                <a:t> </a:t>
              </a:r>
              <a:r>
                <a:rPr lang="cs-CZ" dirty="0" err="1" smtClean="0"/>
                <a:t>target</a:t>
              </a:r>
              <a:r>
                <a:rPr lang="cs-CZ" dirty="0" smtClean="0"/>
                <a:t> </a:t>
              </a:r>
              <a:r>
                <a:rPr lang="cs-CZ" dirty="0" err="1" smtClean="0"/>
                <a:t>therapy</a:t>
              </a:r>
              <a:endParaRPr lang="fr-BE" dirty="0"/>
            </a:p>
          </p:txBody>
        </p:sp>
        <p:cxnSp>
          <p:nvCxnSpPr>
            <p:cNvPr id="9" name="Straight Arrow Connector 12">
              <a:extLst>
                <a:ext uri="{FF2B5EF4-FFF2-40B4-BE49-F238E27FC236}">
                  <a16:creationId xmlns="" xmlns:a16="http://schemas.microsoft.com/office/drawing/2014/main" id="{51D05C9A-CE48-C241-B17B-1190AE27C6F1}"/>
                </a:ext>
              </a:extLst>
            </p:cNvPr>
            <p:cNvCxnSpPr>
              <a:cxnSpLocks/>
            </p:cNvCxnSpPr>
            <p:nvPr/>
          </p:nvCxnSpPr>
          <p:spPr>
            <a:xfrm>
              <a:off x="2083207" y="2266236"/>
              <a:ext cx="878579" cy="1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Ellipse 31">
              <a:extLst>
                <a:ext uri="{FF2B5EF4-FFF2-40B4-BE49-F238E27FC236}">
                  <a16:creationId xmlns="" xmlns:a16="http://schemas.microsoft.com/office/drawing/2014/main" id="{4650E779-9D03-024B-9A14-5C8D62627586}"/>
                </a:ext>
              </a:extLst>
            </p:cNvPr>
            <p:cNvSpPr/>
            <p:nvPr/>
          </p:nvSpPr>
          <p:spPr>
            <a:xfrm>
              <a:off x="4848159" y="1922630"/>
              <a:ext cx="1601326" cy="703362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17" name="ZoneTexte 25">
              <a:extLst>
                <a:ext uri="{FF2B5EF4-FFF2-40B4-BE49-F238E27FC236}">
                  <a16:creationId xmlns="" xmlns:a16="http://schemas.microsoft.com/office/drawing/2014/main" id="{30DF4EEC-CCB4-1540-942D-1E971BB96AC7}"/>
                </a:ext>
              </a:extLst>
            </p:cNvPr>
            <p:cNvSpPr txBox="1"/>
            <p:nvPr/>
          </p:nvSpPr>
          <p:spPr>
            <a:xfrm>
              <a:off x="7133935" y="2465135"/>
              <a:ext cx="1451505" cy="1258799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bg1">
                  <a:lumMod val="95000"/>
                  <a:lumOff val="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b="1" dirty="0" smtClean="0"/>
                <a:t>ARM B</a:t>
              </a:r>
            </a:p>
            <a:p>
              <a:pPr algn="ctr"/>
              <a:r>
                <a:rPr lang="cs-CZ" dirty="0" err="1" smtClean="0"/>
                <a:t>Continuation</a:t>
              </a:r>
              <a:r>
                <a:rPr lang="cs-CZ" dirty="0" smtClean="0"/>
                <a:t> </a:t>
              </a:r>
              <a:r>
                <a:rPr lang="cs-CZ" dirty="0" err="1" smtClean="0"/>
                <a:t>of</a:t>
              </a:r>
              <a:r>
                <a:rPr lang="cs-CZ" dirty="0" smtClean="0"/>
                <a:t> CT </a:t>
              </a:r>
              <a:r>
                <a:rPr lang="cs-CZ" dirty="0" err="1" smtClean="0"/>
                <a:t>till</a:t>
              </a:r>
              <a:r>
                <a:rPr lang="cs-CZ" dirty="0" smtClean="0"/>
                <a:t> </a:t>
              </a:r>
              <a:r>
                <a:rPr lang="cs-CZ" dirty="0" err="1" smtClean="0"/>
                <a:t>radiologic</a:t>
              </a:r>
              <a:r>
                <a:rPr lang="cs-CZ" dirty="0" smtClean="0"/>
                <a:t> </a:t>
              </a:r>
              <a:r>
                <a:rPr lang="cs-CZ" dirty="0" err="1" smtClean="0"/>
                <a:t>progression</a:t>
              </a:r>
              <a:r>
                <a:rPr lang="cs-CZ" dirty="0" smtClean="0"/>
                <a:t> and </a:t>
              </a:r>
              <a:r>
                <a:rPr lang="cs-CZ" dirty="0" err="1" smtClean="0"/>
                <a:t>change</a:t>
              </a:r>
              <a:r>
                <a:rPr lang="cs-CZ" dirty="0" smtClean="0"/>
                <a:t> to </a:t>
              </a:r>
              <a:r>
                <a:rPr lang="cs-CZ" dirty="0" err="1" smtClean="0"/>
                <a:t>target</a:t>
              </a:r>
              <a:r>
                <a:rPr lang="cs-CZ" dirty="0" smtClean="0"/>
                <a:t> </a:t>
              </a:r>
              <a:r>
                <a:rPr lang="cs-CZ" dirty="0" err="1" smtClean="0"/>
                <a:t>therapy</a:t>
              </a:r>
              <a:endParaRPr lang="fr-BE" dirty="0"/>
            </a:p>
          </p:txBody>
        </p:sp>
        <p:cxnSp>
          <p:nvCxnSpPr>
            <p:cNvPr id="20" name="Straight Arrow Connector 36">
              <a:extLst>
                <a:ext uri="{FF2B5EF4-FFF2-40B4-BE49-F238E27FC236}">
                  <a16:creationId xmlns="" xmlns:a16="http://schemas.microsoft.com/office/drawing/2014/main" id="{000C8573-CB2E-FE4B-BEB6-3F45E8A6C1FA}"/>
                </a:ext>
              </a:extLst>
            </p:cNvPr>
            <p:cNvCxnSpPr>
              <a:cxnSpLocks/>
            </p:cNvCxnSpPr>
            <p:nvPr/>
          </p:nvCxnSpPr>
          <p:spPr>
            <a:xfrm>
              <a:off x="4017933" y="2314085"/>
              <a:ext cx="843117" cy="0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ovéPole 41"/>
          <p:cNvSpPr txBox="1"/>
          <p:nvPr/>
        </p:nvSpPr>
        <p:spPr>
          <a:xfrm>
            <a:off x="6933" y="5787424"/>
            <a:ext cx="12185067" cy="1107996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2"/>
                </a:solidFill>
              </a:rPr>
              <a:t>*</a:t>
            </a:r>
            <a:r>
              <a:rPr lang="cs-CZ" sz="1600" dirty="0" err="1"/>
              <a:t>Adenocarcinoma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oesophagus</a:t>
            </a:r>
            <a:r>
              <a:rPr lang="cs-CZ" sz="1600" dirty="0"/>
              <a:t>, GEJ and </a:t>
            </a:r>
            <a:r>
              <a:rPr lang="cs-CZ" sz="1600" dirty="0" err="1"/>
              <a:t>gastric</a:t>
            </a:r>
            <a:r>
              <a:rPr lang="cs-CZ" sz="1600" dirty="0"/>
              <a:t> </a:t>
            </a:r>
            <a:r>
              <a:rPr lang="cs-CZ" sz="1600" dirty="0" err="1" smtClean="0"/>
              <a:t>cancer</a:t>
            </a:r>
            <a:r>
              <a:rPr lang="cs-CZ" sz="1600" dirty="0" smtClean="0"/>
              <a:t>; </a:t>
            </a:r>
            <a:r>
              <a:rPr lang="cs-CZ" sz="1600" dirty="0" err="1"/>
              <a:t>s</a:t>
            </a:r>
            <a:r>
              <a:rPr lang="cs-CZ" sz="1600" dirty="0" err="1" smtClean="0"/>
              <a:t>mall</a:t>
            </a:r>
            <a:r>
              <a:rPr lang="cs-CZ" sz="1600" dirty="0" smtClean="0"/>
              <a:t> </a:t>
            </a:r>
            <a:r>
              <a:rPr lang="cs-CZ" sz="1600" dirty="0" err="1"/>
              <a:t>intestine</a:t>
            </a:r>
            <a:r>
              <a:rPr lang="cs-CZ" sz="1600" dirty="0"/>
              <a:t> </a:t>
            </a:r>
            <a:r>
              <a:rPr lang="cs-CZ" sz="1600" dirty="0" err="1" smtClean="0"/>
              <a:t>cancer</a:t>
            </a:r>
            <a:r>
              <a:rPr lang="cs-CZ" sz="1600" dirty="0" smtClean="0"/>
              <a:t>, </a:t>
            </a:r>
            <a:r>
              <a:rPr lang="cs-CZ" sz="1600" dirty="0" err="1" smtClean="0"/>
              <a:t>pancreatic</a:t>
            </a:r>
            <a:r>
              <a:rPr lang="cs-CZ" sz="1600" dirty="0" smtClean="0"/>
              <a:t> </a:t>
            </a:r>
            <a:r>
              <a:rPr lang="cs-CZ" sz="1600" dirty="0" err="1" smtClean="0"/>
              <a:t>cancer</a:t>
            </a:r>
            <a:r>
              <a:rPr lang="cs-CZ" sz="1600" dirty="0" smtClean="0"/>
              <a:t>, </a:t>
            </a:r>
            <a:r>
              <a:rPr lang="cs-CZ" sz="1600" dirty="0" err="1" smtClean="0"/>
              <a:t>biliary</a:t>
            </a:r>
            <a:r>
              <a:rPr lang="cs-CZ" sz="1600" dirty="0" smtClean="0"/>
              <a:t> </a:t>
            </a:r>
            <a:r>
              <a:rPr lang="cs-CZ" sz="1600" dirty="0" err="1"/>
              <a:t>tract</a:t>
            </a:r>
            <a:r>
              <a:rPr lang="cs-CZ" sz="1600" dirty="0"/>
              <a:t> </a:t>
            </a:r>
            <a:r>
              <a:rPr lang="cs-CZ" sz="1600" dirty="0" err="1" smtClean="0"/>
              <a:t>cancer</a:t>
            </a:r>
            <a:r>
              <a:rPr lang="cs-CZ" sz="1600" dirty="0" smtClean="0"/>
              <a:t>, </a:t>
            </a:r>
            <a:r>
              <a:rPr lang="cs-CZ" sz="1600" dirty="0" err="1" smtClean="0"/>
              <a:t>high</a:t>
            </a:r>
            <a:r>
              <a:rPr lang="cs-CZ" sz="1600" dirty="0" smtClean="0"/>
              <a:t> grade GI NEC</a:t>
            </a:r>
          </a:p>
          <a:p>
            <a:r>
              <a:rPr lang="en-US" sz="1600" dirty="0" smtClean="0"/>
              <a:t>**</a:t>
            </a:r>
            <a:r>
              <a:rPr lang="cs-CZ" sz="1600" dirty="0" smtClean="0"/>
              <a:t> </a:t>
            </a:r>
            <a:r>
              <a:rPr lang="cs-CZ" sz="1600" dirty="0" err="1" smtClean="0"/>
              <a:t>molecular</a:t>
            </a:r>
            <a:r>
              <a:rPr lang="cs-CZ" sz="1600" dirty="0" smtClean="0"/>
              <a:t> </a:t>
            </a:r>
            <a:r>
              <a:rPr lang="cs-CZ" sz="1600" dirty="0" err="1" smtClean="0"/>
              <a:t>alteration</a:t>
            </a:r>
            <a:r>
              <a:rPr lang="cs-CZ" sz="1600" dirty="0" smtClean="0"/>
              <a:t> </a:t>
            </a:r>
            <a:r>
              <a:rPr lang="cs-CZ" sz="1600" dirty="0" err="1" smtClean="0"/>
              <a:t>confirmed</a:t>
            </a:r>
            <a:r>
              <a:rPr lang="cs-CZ" sz="1600" dirty="0" smtClean="0"/>
              <a:t> by </a:t>
            </a:r>
            <a:r>
              <a:rPr lang="cs-CZ" sz="1600" dirty="0" err="1" smtClean="0"/>
              <a:t>ct</a:t>
            </a:r>
            <a:r>
              <a:rPr lang="cs-CZ" sz="1600" dirty="0" smtClean="0"/>
              <a:t> DNA NGS (ESCAT </a:t>
            </a:r>
            <a:r>
              <a:rPr lang="cs-CZ" sz="1600" dirty="0" err="1" smtClean="0"/>
              <a:t>level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evidence </a:t>
            </a:r>
            <a:r>
              <a:rPr lang="cs-CZ" sz="1600" dirty="0" err="1" smtClean="0"/>
              <a:t>Tier</a:t>
            </a:r>
            <a:r>
              <a:rPr lang="cs-CZ" sz="1600" dirty="0" smtClean="0"/>
              <a:t> I, </a:t>
            </a:r>
            <a:r>
              <a:rPr lang="cs-CZ" sz="1600" dirty="0" err="1" smtClean="0"/>
              <a:t>Tier</a:t>
            </a:r>
            <a:r>
              <a:rPr lang="cs-CZ" sz="1600" dirty="0" smtClean="0"/>
              <a:t> II)</a:t>
            </a:r>
          </a:p>
          <a:p>
            <a:r>
              <a:rPr lang="cs-CZ" sz="1600" b="1" dirty="0" smtClean="0">
                <a:solidFill>
                  <a:srgbClr val="FFB9E9"/>
                </a:solidFill>
              </a:rPr>
              <a:t>ˣ PFS- </a:t>
            </a:r>
            <a:r>
              <a:rPr lang="cs-CZ" sz="1600" b="1" dirty="0" err="1" smtClean="0">
                <a:solidFill>
                  <a:srgbClr val="FFB9E9"/>
                </a:solidFill>
              </a:rPr>
              <a:t>time</a:t>
            </a:r>
            <a:r>
              <a:rPr lang="cs-CZ" sz="1600" b="1" dirty="0" smtClean="0">
                <a:solidFill>
                  <a:srgbClr val="FFB9E9"/>
                </a:solidFill>
              </a:rPr>
              <a:t> </a:t>
            </a:r>
            <a:r>
              <a:rPr lang="cs-CZ" sz="1600" b="1" dirty="0" err="1" smtClean="0">
                <a:solidFill>
                  <a:srgbClr val="FFB9E9"/>
                </a:solidFill>
              </a:rPr>
              <a:t>from</a:t>
            </a:r>
            <a:r>
              <a:rPr lang="cs-CZ" sz="1600" b="1" dirty="0" smtClean="0">
                <a:solidFill>
                  <a:srgbClr val="FFB9E9"/>
                </a:solidFill>
              </a:rPr>
              <a:t> </a:t>
            </a:r>
            <a:r>
              <a:rPr lang="cs-CZ" sz="1600" b="1" dirty="0" err="1" smtClean="0">
                <a:solidFill>
                  <a:srgbClr val="FFB9E9"/>
                </a:solidFill>
              </a:rPr>
              <a:t>randomization</a:t>
            </a:r>
            <a:r>
              <a:rPr lang="cs-CZ" sz="1600" b="1" dirty="0" smtClean="0">
                <a:solidFill>
                  <a:srgbClr val="FFB9E9"/>
                </a:solidFill>
              </a:rPr>
              <a:t> </a:t>
            </a:r>
            <a:r>
              <a:rPr lang="cs-CZ" sz="1600" b="1" dirty="0" err="1" smtClean="0">
                <a:solidFill>
                  <a:srgbClr val="FFB9E9"/>
                </a:solidFill>
              </a:rPr>
              <a:t>till</a:t>
            </a:r>
            <a:r>
              <a:rPr lang="cs-CZ" sz="1600" b="1" dirty="0" smtClean="0">
                <a:solidFill>
                  <a:srgbClr val="FFB9E9"/>
                </a:solidFill>
              </a:rPr>
              <a:t> PD (</a:t>
            </a:r>
            <a:r>
              <a:rPr lang="cs-CZ" sz="1600" b="1" dirty="0" err="1" smtClean="0">
                <a:solidFill>
                  <a:srgbClr val="FFB9E9"/>
                </a:solidFill>
              </a:rPr>
              <a:t>radiologic</a:t>
            </a:r>
            <a:r>
              <a:rPr lang="cs-CZ" sz="1600" b="1" dirty="0" smtClean="0">
                <a:solidFill>
                  <a:srgbClr val="FFB9E9"/>
                </a:solidFill>
              </a:rPr>
              <a:t> PD)</a:t>
            </a:r>
            <a:endParaRPr lang="cs-CZ" sz="1600" dirty="0">
              <a:solidFill>
                <a:srgbClr val="FFB9E9"/>
              </a:solidFill>
            </a:endParaRPr>
          </a:p>
          <a:p>
            <a:endParaRPr lang="cs-CZ" sz="1600" dirty="0">
              <a:solidFill>
                <a:srgbClr val="FFB9E9"/>
              </a:solidFill>
            </a:endParaRPr>
          </a:p>
        </p:txBody>
      </p:sp>
      <p:cxnSp>
        <p:nvCxnSpPr>
          <p:cNvPr id="49" name="Přímá spojnice se šipkou 48"/>
          <p:cNvCxnSpPr/>
          <p:nvPr/>
        </p:nvCxnSpPr>
        <p:spPr>
          <a:xfrm flipV="1">
            <a:off x="8038171" y="2133583"/>
            <a:ext cx="593364" cy="93068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/>
          <p:nvPr/>
        </p:nvCxnSpPr>
        <p:spPr>
          <a:xfrm>
            <a:off x="8038171" y="3079075"/>
            <a:ext cx="639499" cy="90368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Zaoblený obdélník 51"/>
          <p:cNvSpPr/>
          <p:nvPr/>
        </p:nvSpPr>
        <p:spPr>
          <a:xfrm>
            <a:off x="6313009" y="4234413"/>
            <a:ext cx="1776908" cy="127611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E1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chemeClr val="tx1"/>
                </a:solidFill>
              </a:rPr>
              <a:t>ctDNA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 err="1">
                <a:solidFill>
                  <a:schemeClr val="tx1"/>
                </a:solidFill>
              </a:rPr>
              <a:t>levels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increase</a:t>
            </a:r>
            <a:r>
              <a:rPr lang="cs-CZ" dirty="0" smtClean="0">
                <a:solidFill>
                  <a:schemeClr val="tx1"/>
                </a:solidFill>
              </a:rPr>
              <a:t>/ no </a:t>
            </a:r>
            <a:r>
              <a:rPr lang="cs-CZ" dirty="0" err="1" smtClean="0">
                <a:solidFill>
                  <a:schemeClr val="tx1"/>
                </a:solidFill>
              </a:rPr>
              <a:t>radiologic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progression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6455255" y="2837333"/>
            <a:ext cx="155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RANDOM</a:t>
            </a:r>
            <a:endParaRPr lang="cs-CZ" sz="2400" b="1" dirty="0"/>
          </a:p>
        </p:txBody>
      </p:sp>
      <p:cxnSp>
        <p:nvCxnSpPr>
          <p:cNvPr id="57" name="Přímá spojnice se šipkou 56"/>
          <p:cNvCxnSpPr>
            <a:stCxn id="52" idx="0"/>
          </p:cNvCxnSpPr>
          <p:nvPr/>
        </p:nvCxnSpPr>
        <p:spPr>
          <a:xfrm flipV="1">
            <a:off x="7201463" y="3758120"/>
            <a:ext cx="1" cy="47629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Zaoblený obdélník 60"/>
          <p:cNvSpPr/>
          <p:nvPr/>
        </p:nvSpPr>
        <p:spPr>
          <a:xfrm>
            <a:off x="4267201" y="3985264"/>
            <a:ext cx="1650124" cy="1740011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Primary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endpoint</a:t>
            </a:r>
            <a:endParaRPr lang="cs-CZ" sz="2400" b="1" dirty="0" smtClean="0">
              <a:solidFill>
                <a:schemeClr val="tx1"/>
              </a:solidFill>
            </a:endParaRPr>
          </a:p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PFSˣ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endParaRPr lang="cs-CZ" sz="2400" b="1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36">
            <a:extLst>
              <a:ext uri="{FF2B5EF4-FFF2-40B4-BE49-F238E27FC236}">
                <a16:creationId xmlns="" xmlns:a16="http://schemas.microsoft.com/office/drawing/2014/main" id="{000C8573-CB2E-FE4B-BEB6-3F45E8A6C1FA}"/>
              </a:ext>
            </a:extLst>
          </p:cNvPr>
          <p:cNvCxnSpPr>
            <a:cxnSpLocks/>
          </p:cNvCxnSpPr>
          <p:nvPr/>
        </p:nvCxnSpPr>
        <p:spPr>
          <a:xfrm>
            <a:off x="10185677" y="2434180"/>
            <a:ext cx="112177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36">
            <a:extLst>
              <a:ext uri="{FF2B5EF4-FFF2-40B4-BE49-F238E27FC236}">
                <a16:creationId xmlns="" xmlns:a16="http://schemas.microsoft.com/office/drawing/2014/main" id="{000C8573-CB2E-FE4B-BEB6-3F45E8A6C1FA}"/>
              </a:ext>
            </a:extLst>
          </p:cNvPr>
          <p:cNvCxnSpPr>
            <a:cxnSpLocks/>
          </p:cNvCxnSpPr>
          <p:nvPr/>
        </p:nvCxnSpPr>
        <p:spPr>
          <a:xfrm flipV="1">
            <a:off x="10230318" y="4372303"/>
            <a:ext cx="1173406" cy="5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Zaoblený obdélník 64"/>
          <p:cNvSpPr/>
          <p:nvPr/>
        </p:nvSpPr>
        <p:spPr>
          <a:xfrm>
            <a:off x="10315977" y="4780307"/>
            <a:ext cx="991473" cy="10815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chemeClr val="tx1"/>
                </a:solidFill>
              </a:rPr>
              <a:t>ctDNA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 err="1">
                <a:solidFill>
                  <a:schemeClr val="tx1"/>
                </a:solidFill>
              </a:rPr>
              <a:t>l</a:t>
            </a:r>
            <a:r>
              <a:rPr lang="cs-CZ" dirty="0" err="1" smtClean="0">
                <a:solidFill>
                  <a:schemeClr val="tx1"/>
                </a:solidFill>
              </a:rPr>
              <a:t>evels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every</a:t>
            </a:r>
            <a:r>
              <a:rPr lang="cs-CZ" dirty="0" smtClean="0">
                <a:solidFill>
                  <a:schemeClr val="tx1"/>
                </a:solidFill>
              </a:rPr>
              <a:t> 2cycles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8" name="Zaoblený obdélník 67"/>
          <p:cNvSpPr/>
          <p:nvPr/>
        </p:nvSpPr>
        <p:spPr>
          <a:xfrm>
            <a:off x="10258633" y="2911527"/>
            <a:ext cx="1044150" cy="11358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chemeClr val="tx1"/>
                </a:solidFill>
              </a:rPr>
              <a:t>ctDNA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 err="1">
                <a:solidFill>
                  <a:schemeClr val="tx1"/>
                </a:solidFill>
              </a:rPr>
              <a:t>l</a:t>
            </a:r>
            <a:r>
              <a:rPr lang="cs-CZ" dirty="0" err="1" smtClean="0">
                <a:solidFill>
                  <a:schemeClr val="tx1"/>
                </a:solidFill>
              </a:rPr>
              <a:t>evels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cs-CZ" dirty="0" err="1">
                <a:solidFill>
                  <a:schemeClr val="tx1"/>
                </a:solidFill>
              </a:rPr>
              <a:t>e</a:t>
            </a:r>
            <a:r>
              <a:rPr lang="cs-CZ" dirty="0" err="1" smtClean="0">
                <a:solidFill>
                  <a:schemeClr val="tx1"/>
                </a:solidFill>
              </a:rPr>
              <a:t>very</a:t>
            </a:r>
            <a:r>
              <a:rPr lang="cs-CZ" dirty="0" smtClean="0">
                <a:solidFill>
                  <a:schemeClr val="tx1"/>
                </a:solidFill>
              </a:rPr>
              <a:t> 2cycles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70" name="Přímá spojnice se šipkou 69"/>
          <p:cNvCxnSpPr>
            <a:stCxn id="68" idx="0"/>
          </p:cNvCxnSpPr>
          <p:nvPr/>
        </p:nvCxnSpPr>
        <p:spPr>
          <a:xfrm flipH="1" flipV="1">
            <a:off x="10766144" y="2435081"/>
            <a:ext cx="14564" cy="476446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se šipkou 71"/>
          <p:cNvCxnSpPr/>
          <p:nvPr/>
        </p:nvCxnSpPr>
        <p:spPr>
          <a:xfrm flipH="1" flipV="1">
            <a:off x="10806406" y="4372303"/>
            <a:ext cx="1" cy="37561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aoblený obdélník 1"/>
          <p:cNvSpPr/>
          <p:nvPr/>
        </p:nvSpPr>
        <p:spPr>
          <a:xfrm>
            <a:off x="11372677" y="2114069"/>
            <a:ext cx="546538" cy="602223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PD</a:t>
            </a:r>
            <a:endParaRPr lang="cs-CZ" dirty="0"/>
          </a:p>
        </p:txBody>
      </p:sp>
      <p:sp>
        <p:nvSpPr>
          <p:cNvPr id="28" name="Zaoblený obdélník 27"/>
          <p:cNvSpPr/>
          <p:nvPr/>
        </p:nvSpPr>
        <p:spPr>
          <a:xfrm>
            <a:off x="11455813" y="4082028"/>
            <a:ext cx="546538" cy="602223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608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354667" y="2457450"/>
            <a:ext cx="10096500" cy="1187450"/>
          </a:xfrm>
        </p:spPr>
        <p:txBody>
          <a:bodyPr/>
          <a:lstStyle/>
          <a:p>
            <a:pPr algn="ctr" eaLnBrk="1" hangingPunct="1"/>
            <a:r>
              <a:rPr lang="cs-CZ" altLang="cs-CZ" dirty="0"/>
              <a:t>Děkuji za pozornost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048" y="3560629"/>
            <a:ext cx="3603738" cy="859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odnadpis 2"/>
          <p:cNvSpPr txBox="1">
            <a:spLocks/>
          </p:cNvSpPr>
          <p:nvPr/>
        </p:nvSpPr>
        <p:spPr>
          <a:xfrm>
            <a:off x="1095375" y="6424613"/>
            <a:ext cx="10058400" cy="30638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AF0063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cs-CZ" sz="2000" b="0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Arial" panose="020B0604020202020204" pitchFamily="34" charset="0"/>
              </a:rPr>
              <a:t>www.pharmaround.cz</a:t>
            </a:r>
          </a:p>
        </p:txBody>
      </p:sp>
    </p:spTree>
    <p:extLst>
      <p:ext uri="{BB962C8B-B14F-4D97-AF65-F5344CB8AC3E}">
        <p14:creationId xmlns:p14="http://schemas.microsoft.com/office/powerpoint/2010/main" val="40364818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 smtClean="0"/>
              <a:t>= </a:t>
            </a:r>
            <a:r>
              <a:rPr lang="cs-CZ" sz="3200" b="1" dirty="0" err="1" smtClean="0"/>
              <a:t>G</a:t>
            </a:r>
            <a:r>
              <a:rPr lang="cs-CZ" sz="3200" dirty="0" err="1" smtClean="0"/>
              <a:t>enomic</a:t>
            </a:r>
            <a:r>
              <a:rPr lang="cs-CZ" sz="3200" dirty="0" smtClean="0"/>
              <a:t> </a:t>
            </a:r>
            <a:r>
              <a:rPr lang="cs-CZ" sz="3200" dirty="0" err="1"/>
              <a:t>Alterations</a:t>
            </a:r>
            <a:r>
              <a:rPr lang="cs-CZ" sz="3200" dirty="0"/>
              <a:t> </a:t>
            </a:r>
            <a:r>
              <a:rPr lang="cs-CZ" sz="3200" dirty="0" err="1"/>
              <a:t>Platform</a:t>
            </a:r>
            <a:r>
              <a:rPr lang="cs-CZ" sz="3200" dirty="0"/>
              <a:t> </a:t>
            </a:r>
            <a:r>
              <a:rPr lang="cs-CZ" sz="3200" dirty="0" err="1"/>
              <a:t>for</a:t>
            </a:r>
            <a:r>
              <a:rPr lang="cs-CZ" sz="3200" dirty="0"/>
              <a:t> </a:t>
            </a:r>
            <a:r>
              <a:rPr lang="cs-CZ" sz="3200" b="1" dirty="0" err="1" smtClean="0"/>
              <a:t>N</a:t>
            </a:r>
            <a:r>
              <a:rPr lang="cs-CZ" sz="3200" dirty="0" err="1" smtClean="0"/>
              <a:t>ext</a:t>
            </a:r>
            <a:r>
              <a:rPr lang="cs-CZ" sz="3200" dirty="0" smtClean="0"/>
              <a:t> </a:t>
            </a:r>
            <a:r>
              <a:rPr lang="cs-CZ" sz="3200" dirty="0" err="1" smtClean="0"/>
              <a:t>Clinical</a:t>
            </a:r>
            <a:r>
              <a:rPr lang="cs-CZ" sz="3200" dirty="0" smtClean="0"/>
              <a:t> </a:t>
            </a:r>
            <a:r>
              <a:rPr lang="cs-CZ" sz="3200" b="1" dirty="0" err="1" smtClean="0"/>
              <a:t>S</a:t>
            </a:r>
            <a:r>
              <a:rPr lang="cs-CZ" sz="3200" dirty="0" err="1" smtClean="0"/>
              <a:t>tudies</a:t>
            </a:r>
            <a:r>
              <a:rPr lang="cs-CZ" sz="3200" b="1" i="1" dirty="0" smtClean="0"/>
              <a:t>	</a:t>
            </a:r>
            <a:endParaRPr lang="cs-CZ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Platforma </a:t>
            </a:r>
            <a:r>
              <a:rPr lang="cs-CZ" sz="2400" dirty="0"/>
              <a:t>pro multicentrickou spolupráci v oblasti molekulárních tumor </a:t>
            </a:r>
            <a:r>
              <a:rPr lang="cs-CZ" sz="2400" dirty="0" err="1" smtClean="0"/>
              <a:t>boardů</a:t>
            </a:r>
            <a:endParaRPr lang="cs-CZ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Podpora </a:t>
            </a:r>
            <a:r>
              <a:rPr lang="cs-CZ" sz="2400" dirty="0"/>
              <a:t>translačního a klinického výzkumu v onkologii solidních nádorů, včetně personalizovaných klinických studií a léčby vzácných </a:t>
            </a:r>
            <a:r>
              <a:rPr lang="cs-CZ" sz="2400" dirty="0" smtClean="0"/>
              <a:t>nádorů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                                       Precizní medicína v klinické praxi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5436973" y="3904735"/>
            <a:ext cx="650789" cy="700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9200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 smtClean="0"/>
              <a:t>= </a:t>
            </a:r>
            <a:r>
              <a:rPr lang="cs-CZ" sz="3200" b="1" dirty="0" err="1" smtClean="0"/>
              <a:t>G</a:t>
            </a:r>
            <a:r>
              <a:rPr lang="cs-CZ" sz="3200" dirty="0" err="1" smtClean="0"/>
              <a:t>enomic</a:t>
            </a:r>
            <a:r>
              <a:rPr lang="cs-CZ" sz="3200" dirty="0" smtClean="0"/>
              <a:t> </a:t>
            </a:r>
            <a:r>
              <a:rPr lang="cs-CZ" sz="3200" dirty="0" err="1"/>
              <a:t>Alterations</a:t>
            </a:r>
            <a:r>
              <a:rPr lang="cs-CZ" sz="3200" dirty="0"/>
              <a:t> </a:t>
            </a:r>
            <a:r>
              <a:rPr lang="cs-CZ" sz="3200" dirty="0" err="1"/>
              <a:t>Platform</a:t>
            </a:r>
            <a:r>
              <a:rPr lang="cs-CZ" sz="3200" dirty="0"/>
              <a:t> </a:t>
            </a:r>
            <a:r>
              <a:rPr lang="cs-CZ" sz="3200" dirty="0" err="1"/>
              <a:t>for</a:t>
            </a:r>
            <a:r>
              <a:rPr lang="cs-CZ" sz="3200" dirty="0"/>
              <a:t> </a:t>
            </a:r>
            <a:r>
              <a:rPr lang="cs-CZ" sz="3200" b="1" dirty="0" err="1" smtClean="0"/>
              <a:t>N</a:t>
            </a:r>
            <a:r>
              <a:rPr lang="cs-CZ" sz="3200" dirty="0" err="1" smtClean="0"/>
              <a:t>ext</a:t>
            </a:r>
            <a:r>
              <a:rPr lang="cs-CZ" sz="3200" dirty="0" smtClean="0"/>
              <a:t> </a:t>
            </a:r>
            <a:r>
              <a:rPr lang="cs-CZ" sz="3200" dirty="0" err="1" smtClean="0"/>
              <a:t>Clinical</a:t>
            </a:r>
            <a:r>
              <a:rPr lang="cs-CZ" sz="3200" dirty="0" smtClean="0"/>
              <a:t> </a:t>
            </a:r>
            <a:r>
              <a:rPr lang="cs-CZ" sz="3200" b="1" dirty="0" err="1" smtClean="0"/>
              <a:t>S</a:t>
            </a:r>
            <a:r>
              <a:rPr lang="cs-CZ" sz="3200" dirty="0" err="1" smtClean="0"/>
              <a:t>tudies</a:t>
            </a:r>
            <a:r>
              <a:rPr lang="cs-CZ" sz="3200" b="1" i="1" dirty="0" smtClean="0"/>
              <a:t>	</a:t>
            </a:r>
            <a:endParaRPr lang="cs-CZ" sz="3200" dirty="0"/>
          </a:p>
          <a:p>
            <a:r>
              <a:rPr lang="cs-CZ" sz="3200" b="1" dirty="0"/>
              <a:t> </a:t>
            </a:r>
            <a:endParaRPr lang="cs-CZ" sz="32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4117671"/>
              </p:ext>
            </p:extLst>
          </p:nvPr>
        </p:nvGraphicFramePr>
        <p:xfrm>
          <a:off x="2353276" y="2413686"/>
          <a:ext cx="6716584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20697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CZECRIN</a:t>
            </a:r>
            <a:r>
              <a:rPr lang="cs-CZ" i="1" dirty="0" err="1" smtClean="0"/>
              <a:t>onco</a:t>
            </a:r>
            <a:r>
              <a:rPr lang="cs-CZ" i="1" dirty="0" smtClean="0"/>
              <a:t>: </a:t>
            </a:r>
            <a:r>
              <a:rPr lang="cs-CZ" sz="4400" dirty="0" smtClean="0"/>
              <a:t>příprava platformy GENESIS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>
                <a:solidFill>
                  <a:srgbClr val="AF0063"/>
                </a:solidFill>
              </a:rPr>
              <a:t>WP1</a:t>
            </a:r>
            <a:r>
              <a:rPr lang="cs-CZ" sz="2400" dirty="0">
                <a:solidFill>
                  <a:srgbClr val="AF0063"/>
                </a:solidFill>
              </a:rPr>
              <a:t>:</a:t>
            </a:r>
            <a:r>
              <a:rPr lang="cs-CZ" sz="2400" dirty="0"/>
              <a:t> molekulárně-genetické profilování, panely genů v jednotlivých KOC, zdrojová/</a:t>
            </a:r>
            <a:r>
              <a:rPr lang="cs-CZ" sz="2400" dirty="0" err="1"/>
              <a:t>raw</a:t>
            </a:r>
            <a:r>
              <a:rPr lang="cs-CZ" sz="2400" dirty="0"/>
              <a:t> data, standardizace výstupů (</a:t>
            </a:r>
            <a:r>
              <a:rPr lang="cs-CZ" sz="2400" b="1" dirty="0"/>
              <a:t>PI: prof. </a:t>
            </a:r>
            <a:r>
              <a:rPr lang="cs-CZ" sz="2400" b="1" dirty="0" smtClean="0"/>
              <a:t>Slabý, prof. </a:t>
            </a:r>
            <a:r>
              <a:rPr lang="cs-CZ" sz="2400" b="1" dirty="0" err="1" smtClean="0"/>
              <a:t>Dundr</a:t>
            </a:r>
            <a:r>
              <a:rPr lang="cs-CZ" sz="2400" dirty="0" smtClean="0"/>
              <a:t>)</a:t>
            </a:r>
            <a:endParaRPr lang="cs-CZ" sz="2400" dirty="0"/>
          </a:p>
          <a:p>
            <a:r>
              <a:rPr lang="cs-CZ" sz="2400" dirty="0"/>
              <a:t> </a:t>
            </a:r>
            <a:r>
              <a:rPr lang="cs-CZ" sz="2400" b="1" dirty="0" smtClean="0">
                <a:solidFill>
                  <a:srgbClr val="AF0063"/>
                </a:solidFill>
              </a:rPr>
              <a:t>WP2</a:t>
            </a:r>
            <a:r>
              <a:rPr lang="cs-CZ" sz="2400" dirty="0">
                <a:solidFill>
                  <a:srgbClr val="AF0063"/>
                </a:solidFill>
              </a:rPr>
              <a:t>:</a:t>
            </a:r>
            <a:r>
              <a:rPr lang="cs-CZ" sz="2400" dirty="0"/>
              <a:t> klinická data, </a:t>
            </a:r>
            <a:r>
              <a:rPr lang="cs-CZ" sz="2400" dirty="0" err="1"/>
              <a:t>genomic-driven</a:t>
            </a:r>
            <a:r>
              <a:rPr lang="cs-CZ" sz="2400" dirty="0"/>
              <a:t> doporučení a jejich standardizace, reporting, sdílení výstupů (</a:t>
            </a:r>
            <a:r>
              <a:rPr lang="cs-CZ" sz="2400" dirty="0" err="1"/>
              <a:t>learning</a:t>
            </a:r>
            <a:r>
              <a:rPr lang="cs-CZ" sz="2400" dirty="0"/>
              <a:t> </a:t>
            </a:r>
            <a:r>
              <a:rPr lang="cs-CZ" sz="2400" dirty="0" err="1"/>
              <a:t>curve</a:t>
            </a:r>
            <a:r>
              <a:rPr lang="cs-CZ" sz="2400" dirty="0"/>
              <a:t>) (</a:t>
            </a:r>
            <a:r>
              <a:rPr lang="cs-CZ" sz="2400" b="1" dirty="0"/>
              <a:t>PI: dr. </a:t>
            </a:r>
            <a:r>
              <a:rPr lang="cs-CZ" sz="2400" b="1" dirty="0" err="1"/>
              <a:t>Grell</a:t>
            </a:r>
            <a:r>
              <a:rPr lang="cs-CZ" sz="2400" dirty="0"/>
              <a:t>)</a:t>
            </a:r>
          </a:p>
          <a:p>
            <a:r>
              <a:rPr lang="cs-CZ" sz="2400" b="1" dirty="0" smtClean="0">
                <a:solidFill>
                  <a:srgbClr val="AF0063"/>
                </a:solidFill>
              </a:rPr>
              <a:t>WP3</a:t>
            </a:r>
            <a:r>
              <a:rPr lang="cs-CZ" sz="2400" dirty="0"/>
              <a:t>: e-platforma pro sběr dat, analýzy dat (</a:t>
            </a:r>
            <a:r>
              <a:rPr lang="cs-CZ" sz="2400" b="1" dirty="0"/>
              <a:t>PI: dr. Svobodník</a:t>
            </a:r>
            <a:r>
              <a:rPr lang="cs-CZ" sz="2400" dirty="0"/>
              <a:t>)</a:t>
            </a:r>
          </a:p>
          <a:p>
            <a:r>
              <a:rPr lang="cs-CZ" sz="2400" b="1" dirty="0" smtClean="0">
                <a:solidFill>
                  <a:srgbClr val="AF0063"/>
                </a:solidFill>
              </a:rPr>
              <a:t>WP4</a:t>
            </a:r>
            <a:r>
              <a:rPr lang="cs-CZ" sz="2400" b="1" dirty="0"/>
              <a:t>:</a:t>
            </a:r>
            <a:r>
              <a:rPr lang="cs-CZ" sz="2400" dirty="0"/>
              <a:t> etické a právní otázky personalizovaného sběru dat (</a:t>
            </a:r>
            <a:r>
              <a:rPr lang="cs-CZ" sz="2400" dirty="0" err="1"/>
              <a:t>PIs</a:t>
            </a:r>
            <a:r>
              <a:rPr lang="cs-CZ" sz="2400" dirty="0"/>
              <a:t>: </a:t>
            </a:r>
            <a:r>
              <a:rPr lang="cs-CZ" sz="2400" b="1" dirty="0"/>
              <a:t>dr. </a:t>
            </a:r>
            <a:r>
              <a:rPr lang="cs-CZ" sz="2400" b="1" dirty="0" err="1"/>
              <a:t>Koščík</a:t>
            </a:r>
            <a:r>
              <a:rPr lang="cs-CZ" sz="2400" b="1" dirty="0"/>
              <a:t>, </a:t>
            </a:r>
            <a:r>
              <a:rPr lang="cs-CZ" sz="2400" b="1" dirty="0" err="1"/>
              <a:t>mgr.</a:t>
            </a:r>
            <a:r>
              <a:rPr lang="cs-CZ" sz="2400" b="1" dirty="0"/>
              <a:t> Halouzka</a:t>
            </a:r>
            <a:r>
              <a:rPr lang="cs-CZ" sz="2400" dirty="0"/>
              <a:t>)</a:t>
            </a:r>
          </a:p>
          <a:p>
            <a:r>
              <a:rPr lang="cs-CZ" sz="2400" dirty="0"/>
              <a:t> </a:t>
            </a:r>
            <a:r>
              <a:rPr lang="cs-CZ" sz="2400" b="1" dirty="0" smtClean="0">
                <a:solidFill>
                  <a:srgbClr val="AF0063"/>
                </a:solidFill>
              </a:rPr>
              <a:t>WP4</a:t>
            </a:r>
            <a:r>
              <a:rPr lang="cs-CZ" sz="2400" dirty="0"/>
              <a:t>: </a:t>
            </a:r>
            <a:r>
              <a:rPr lang="cs-CZ" sz="2400" dirty="0" err="1"/>
              <a:t>outcome-based</a:t>
            </a:r>
            <a:r>
              <a:rPr lang="cs-CZ" sz="2400" dirty="0"/>
              <a:t> farmakoekonomické analýzy (</a:t>
            </a:r>
            <a:r>
              <a:rPr lang="cs-CZ" sz="2400" b="1" dirty="0"/>
              <a:t>PI: dr. Říhová</a:t>
            </a:r>
            <a:r>
              <a:rPr lang="cs-CZ" sz="2400" dirty="0"/>
              <a:t>)</a:t>
            </a:r>
          </a:p>
          <a:p>
            <a:r>
              <a:rPr lang="cs-CZ" sz="2400" dirty="0"/>
              <a:t> </a:t>
            </a:r>
            <a:r>
              <a:rPr lang="cs-CZ" sz="2400" b="1" dirty="0" smtClean="0">
                <a:solidFill>
                  <a:srgbClr val="AF0063"/>
                </a:solidFill>
              </a:rPr>
              <a:t>WP5</a:t>
            </a:r>
            <a:r>
              <a:rPr lang="cs-CZ" sz="2400" dirty="0"/>
              <a:t>: diseminace výstupů, spolupráce s klíčovými </a:t>
            </a:r>
            <a:r>
              <a:rPr lang="cs-CZ" sz="2400" dirty="0" err="1"/>
              <a:t>stakeholders</a:t>
            </a:r>
            <a:r>
              <a:rPr lang="cs-CZ" sz="2400" dirty="0"/>
              <a:t> (</a:t>
            </a:r>
            <a:r>
              <a:rPr lang="cs-CZ" sz="2400" b="1" dirty="0"/>
              <a:t>PI: doc. Demlová)</a:t>
            </a:r>
          </a:p>
          <a:p>
            <a:r>
              <a:rPr lang="cs-CZ" sz="2400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49724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2919" y="1457212"/>
            <a:ext cx="11686162" cy="550727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CZECRIN</a:t>
            </a:r>
            <a:r>
              <a:rPr lang="cs-CZ" i="1" dirty="0" err="1" smtClean="0"/>
              <a:t>onco</a:t>
            </a:r>
            <a:r>
              <a:rPr lang="cs-CZ" i="1" dirty="0" smtClean="0"/>
              <a:t> </a:t>
            </a:r>
            <a:r>
              <a:rPr lang="cs-CZ" dirty="0" smtClean="0"/>
              <a:t> = multicentrická spolupráce na akademických klinických studií v onkologii solidních tumorů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416" y="2354230"/>
            <a:ext cx="11686162" cy="39384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sz="2600" dirty="0" smtClean="0"/>
          </a:p>
          <a:p>
            <a:r>
              <a:rPr lang="cs-CZ" sz="2600" dirty="0" smtClean="0"/>
              <a:t>Navázat na probíhající </a:t>
            </a:r>
            <a:r>
              <a:rPr lang="cs-CZ" sz="2600" dirty="0" smtClean="0"/>
              <a:t>spolupráci </a:t>
            </a:r>
            <a:r>
              <a:rPr lang="cs-CZ" sz="2600" dirty="0" smtClean="0"/>
              <a:t>a rozvinout ji do formy multicentrické spolupráce</a:t>
            </a:r>
          </a:p>
          <a:p>
            <a:endParaRPr lang="cs-CZ" sz="2600" dirty="0" smtClean="0"/>
          </a:p>
          <a:p>
            <a:r>
              <a:rPr lang="cs-CZ" sz="2600" dirty="0" smtClean="0"/>
              <a:t>Provádět </a:t>
            </a:r>
            <a:r>
              <a:rPr lang="cs-CZ" sz="2600" dirty="0"/>
              <a:t>multicentrická klinická hodnocení s dopadem do klinické praxe</a:t>
            </a:r>
          </a:p>
          <a:p>
            <a:endParaRPr lang="cs-CZ" sz="2600" dirty="0" smtClean="0"/>
          </a:p>
          <a:p>
            <a:r>
              <a:rPr lang="cs-CZ" sz="2600" dirty="0"/>
              <a:t>Aktivita od všech členů</a:t>
            </a:r>
          </a:p>
          <a:p>
            <a:endParaRPr lang="cs-CZ" sz="2600" dirty="0" smtClean="0"/>
          </a:p>
          <a:p>
            <a:r>
              <a:rPr lang="cs-CZ" sz="2600" dirty="0" smtClean="0"/>
              <a:t>Otevřená platforma </a:t>
            </a:r>
          </a:p>
          <a:p>
            <a:endParaRPr lang="cs-CZ" sz="2600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5" name="Zástupný symbol pro zápatí 3">
            <a:extLst>
              <a:ext uri="{FF2B5EF4-FFF2-40B4-BE49-F238E27FC236}">
                <a16:creationId xmlns="" xmlns:a16="http://schemas.microsoft.com/office/drawing/2014/main" id="{409A4519-244F-47BC-AE2B-812A7887666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629180" y="6292643"/>
            <a:ext cx="5309901" cy="365125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CZECRIN ONCO</a:t>
            </a:r>
            <a:endParaRPr lang="cs-CZ" dirty="0"/>
          </a:p>
        </p:txBody>
      </p:sp>
      <p:graphicFrame>
        <p:nvGraphicFramePr>
          <p:cNvPr id="6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8212303"/>
              </p:ext>
            </p:extLst>
          </p:nvPr>
        </p:nvGraphicFramePr>
        <p:xfrm>
          <a:off x="3649851" y="4068305"/>
          <a:ext cx="7485681" cy="1294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aoblený obdélník 6"/>
          <p:cNvSpPr/>
          <p:nvPr/>
        </p:nvSpPr>
        <p:spPr>
          <a:xfrm>
            <a:off x="4037308" y="5377912"/>
            <a:ext cx="4478042" cy="6037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i="1" dirty="0" smtClean="0">
                <a:solidFill>
                  <a:srgbClr val="FFC000"/>
                </a:solidFill>
              </a:rPr>
              <a:t>Akademické klinické studie</a:t>
            </a:r>
            <a:endParaRPr lang="cs-CZ" sz="2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412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>
            <a:extLst>
              <a:ext uri="{FF2B5EF4-FFF2-40B4-BE49-F238E27FC236}">
                <a16:creationId xmlns:a16="http://schemas.microsoft.com/office/drawing/2014/main" xmlns="" id="{9D4D5C30-1AFF-4CF4-9365-4149337B6B76}"/>
              </a:ext>
            </a:extLst>
          </p:cNvPr>
          <p:cNvGrpSpPr/>
          <p:nvPr/>
        </p:nvGrpSpPr>
        <p:grpSpPr>
          <a:xfrm>
            <a:off x="2563221" y="396328"/>
            <a:ext cx="7993857" cy="6156782"/>
            <a:chOff x="2563221" y="396328"/>
            <a:chExt cx="7993857" cy="6156782"/>
          </a:xfrm>
          <a:solidFill>
            <a:srgbClr val="FFE1F6"/>
          </a:solidFill>
        </p:grpSpPr>
        <p:sp>
          <p:nvSpPr>
            <p:cNvPr id="3" name="Volný tvar: obrazec 2">
              <a:extLst>
                <a:ext uri="{FF2B5EF4-FFF2-40B4-BE49-F238E27FC236}">
                  <a16:creationId xmlns:a16="http://schemas.microsoft.com/office/drawing/2014/main" xmlns="" id="{C42DD38E-6D14-40BF-9D94-7658456637EA}"/>
                </a:ext>
              </a:extLst>
            </p:cNvPr>
            <p:cNvSpPr/>
            <p:nvPr/>
          </p:nvSpPr>
          <p:spPr>
            <a:xfrm>
              <a:off x="4898853" y="1043049"/>
              <a:ext cx="1661296" cy="55648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661296" y="0"/>
                  </a:moveTo>
                  <a:lnTo>
                    <a:pt x="0" y="556483"/>
                  </a:lnTo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Volný tvar: obrazec 3">
              <a:extLst>
                <a:ext uri="{FF2B5EF4-FFF2-40B4-BE49-F238E27FC236}">
                  <a16:creationId xmlns:a16="http://schemas.microsoft.com/office/drawing/2014/main" xmlns="" id="{434CB7D7-8FF3-4944-8E3C-8B84DC4E3941}"/>
                </a:ext>
              </a:extLst>
            </p:cNvPr>
            <p:cNvSpPr/>
            <p:nvPr/>
          </p:nvSpPr>
          <p:spPr>
            <a:xfrm>
              <a:off x="6720828" y="2879736"/>
              <a:ext cx="181393" cy="243167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81393" y="0"/>
                  </a:moveTo>
                  <a:lnTo>
                    <a:pt x="0" y="2431670"/>
                  </a:lnTo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Volný tvar: obrazec 4">
              <a:extLst>
                <a:ext uri="{FF2B5EF4-FFF2-40B4-BE49-F238E27FC236}">
                  <a16:creationId xmlns:a16="http://schemas.microsoft.com/office/drawing/2014/main" xmlns="" id="{206433DA-95A7-466D-B836-B2822B8B1304}"/>
                </a:ext>
              </a:extLst>
            </p:cNvPr>
            <p:cNvSpPr/>
            <p:nvPr/>
          </p:nvSpPr>
          <p:spPr>
            <a:xfrm>
              <a:off x="6720828" y="2879736"/>
              <a:ext cx="181393" cy="151332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81393" y="0"/>
                  </a:moveTo>
                  <a:lnTo>
                    <a:pt x="0" y="1513326"/>
                  </a:lnTo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Volný tvar: obrazec 5">
              <a:extLst>
                <a:ext uri="{FF2B5EF4-FFF2-40B4-BE49-F238E27FC236}">
                  <a16:creationId xmlns:a16="http://schemas.microsoft.com/office/drawing/2014/main" xmlns="" id="{E5AB175A-AAFF-4A80-8184-3B932F471C37}"/>
                </a:ext>
              </a:extLst>
            </p:cNvPr>
            <p:cNvSpPr/>
            <p:nvPr/>
          </p:nvSpPr>
          <p:spPr>
            <a:xfrm>
              <a:off x="6720828" y="2879736"/>
              <a:ext cx="181393" cy="59498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81393" y="0"/>
                  </a:moveTo>
                  <a:lnTo>
                    <a:pt x="0" y="594983"/>
                  </a:lnTo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Volný tvar: obrazec 6">
              <a:extLst>
                <a:ext uri="{FF2B5EF4-FFF2-40B4-BE49-F238E27FC236}">
                  <a16:creationId xmlns:a16="http://schemas.microsoft.com/office/drawing/2014/main" xmlns="" id="{50081848-40CE-46C5-AE78-BF5847AE5552}"/>
                </a:ext>
              </a:extLst>
            </p:cNvPr>
            <p:cNvSpPr/>
            <p:nvPr/>
          </p:nvSpPr>
          <p:spPr>
            <a:xfrm>
              <a:off x="6560150" y="1043049"/>
              <a:ext cx="1167111" cy="118996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054154"/>
                  </a:lnTo>
                  <a:lnTo>
                    <a:pt x="1167111" y="1054154"/>
                  </a:lnTo>
                  <a:lnTo>
                    <a:pt x="1167111" y="1189966"/>
                  </a:lnTo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Volný tvar: obrazec 17">
              <a:extLst>
                <a:ext uri="{FF2B5EF4-FFF2-40B4-BE49-F238E27FC236}">
                  <a16:creationId xmlns:a16="http://schemas.microsoft.com/office/drawing/2014/main" xmlns="" id="{15E35577-F7EA-4C4C-96BC-36CB247F30E0}"/>
                </a:ext>
              </a:extLst>
            </p:cNvPr>
            <p:cNvSpPr/>
            <p:nvPr/>
          </p:nvSpPr>
          <p:spPr>
            <a:xfrm>
              <a:off x="4386605" y="2879736"/>
              <a:ext cx="181393" cy="335001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81393" y="0"/>
                  </a:moveTo>
                  <a:lnTo>
                    <a:pt x="0" y="3350014"/>
                  </a:lnTo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Volný tvar: obrazec 18">
              <a:extLst>
                <a:ext uri="{FF2B5EF4-FFF2-40B4-BE49-F238E27FC236}">
                  <a16:creationId xmlns:a16="http://schemas.microsoft.com/office/drawing/2014/main" xmlns="" id="{68EE7937-B09F-480B-BC8B-FD810437119C}"/>
                </a:ext>
              </a:extLst>
            </p:cNvPr>
            <p:cNvSpPr/>
            <p:nvPr/>
          </p:nvSpPr>
          <p:spPr>
            <a:xfrm>
              <a:off x="4386605" y="2879736"/>
              <a:ext cx="181393" cy="243167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81393" y="0"/>
                  </a:moveTo>
                  <a:lnTo>
                    <a:pt x="0" y="2431670"/>
                  </a:lnTo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Volný tvar: obrazec 19">
              <a:extLst>
                <a:ext uri="{FF2B5EF4-FFF2-40B4-BE49-F238E27FC236}">
                  <a16:creationId xmlns:a16="http://schemas.microsoft.com/office/drawing/2014/main" xmlns="" id="{7C3697E5-99A8-4D3E-BB7E-1DA6C333EFE2}"/>
                </a:ext>
              </a:extLst>
            </p:cNvPr>
            <p:cNvSpPr/>
            <p:nvPr/>
          </p:nvSpPr>
          <p:spPr>
            <a:xfrm>
              <a:off x="4386605" y="2879736"/>
              <a:ext cx="181393" cy="151332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81393" y="0"/>
                  </a:moveTo>
                  <a:lnTo>
                    <a:pt x="0" y="1513326"/>
                  </a:lnTo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Volný tvar: obrazec 20">
              <a:extLst>
                <a:ext uri="{FF2B5EF4-FFF2-40B4-BE49-F238E27FC236}">
                  <a16:creationId xmlns:a16="http://schemas.microsoft.com/office/drawing/2014/main" xmlns="" id="{4C1BEDB2-341C-435A-9799-C9BC505B9034}"/>
                </a:ext>
              </a:extLst>
            </p:cNvPr>
            <p:cNvSpPr/>
            <p:nvPr/>
          </p:nvSpPr>
          <p:spPr>
            <a:xfrm>
              <a:off x="4386605" y="2879736"/>
              <a:ext cx="181393" cy="59498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81393" y="0"/>
                  </a:moveTo>
                  <a:lnTo>
                    <a:pt x="0" y="594983"/>
                  </a:lnTo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Volný tvar: obrazec 21">
              <a:extLst>
                <a:ext uri="{FF2B5EF4-FFF2-40B4-BE49-F238E27FC236}">
                  <a16:creationId xmlns:a16="http://schemas.microsoft.com/office/drawing/2014/main" xmlns="" id="{91CC1777-E475-4F23-9257-BA597FBBC3C6}"/>
                </a:ext>
              </a:extLst>
            </p:cNvPr>
            <p:cNvSpPr/>
            <p:nvPr/>
          </p:nvSpPr>
          <p:spPr>
            <a:xfrm>
              <a:off x="5393039" y="1043049"/>
              <a:ext cx="1167111" cy="118996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167111" y="0"/>
                  </a:moveTo>
                  <a:lnTo>
                    <a:pt x="1167111" y="1054154"/>
                  </a:lnTo>
                  <a:lnTo>
                    <a:pt x="0" y="1054154"/>
                  </a:lnTo>
                  <a:lnTo>
                    <a:pt x="0" y="1189966"/>
                  </a:lnTo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Volný tvar: obrazec 22">
              <a:extLst>
                <a:ext uri="{FF2B5EF4-FFF2-40B4-BE49-F238E27FC236}">
                  <a16:creationId xmlns:a16="http://schemas.microsoft.com/office/drawing/2014/main" xmlns="" id="{65968F04-514C-4CB8-B021-8AA07493D298}"/>
                </a:ext>
              </a:extLst>
            </p:cNvPr>
            <p:cNvSpPr/>
            <p:nvPr/>
          </p:nvSpPr>
          <p:spPr>
            <a:xfrm>
              <a:off x="2563221" y="396328"/>
              <a:ext cx="7993857" cy="646720"/>
            </a:xfrm>
            <a:custGeom>
              <a:avLst/>
              <a:gdLst>
                <a:gd name="connsiteX0" fmla="*/ 0 w 7993857"/>
                <a:gd name="connsiteY0" fmla="*/ 107789 h 646720"/>
                <a:gd name="connsiteX1" fmla="*/ 107789 w 7993857"/>
                <a:gd name="connsiteY1" fmla="*/ 0 h 646720"/>
                <a:gd name="connsiteX2" fmla="*/ 7886068 w 7993857"/>
                <a:gd name="connsiteY2" fmla="*/ 0 h 646720"/>
                <a:gd name="connsiteX3" fmla="*/ 7993857 w 7993857"/>
                <a:gd name="connsiteY3" fmla="*/ 107789 h 646720"/>
                <a:gd name="connsiteX4" fmla="*/ 7993857 w 7993857"/>
                <a:gd name="connsiteY4" fmla="*/ 538931 h 646720"/>
                <a:gd name="connsiteX5" fmla="*/ 7886068 w 7993857"/>
                <a:gd name="connsiteY5" fmla="*/ 646720 h 646720"/>
                <a:gd name="connsiteX6" fmla="*/ 107789 w 7993857"/>
                <a:gd name="connsiteY6" fmla="*/ 646720 h 646720"/>
                <a:gd name="connsiteX7" fmla="*/ 0 w 7993857"/>
                <a:gd name="connsiteY7" fmla="*/ 538931 h 646720"/>
                <a:gd name="connsiteX8" fmla="*/ 0 w 7993857"/>
                <a:gd name="connsiteY8" fmla="*/ 107789 h 64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93857" h="646720">
                  <a:moveTo>
                    <a:pt x="0" y="107789"/>
                  </a:moveTo>
                  <a:cubicBezTo>
                    <a:pt x="0" y="48259"/>
                    <a:pt x="48259" y="0"/>
                    <a:pt x="107789" y="0"/>
                  </a:cubicBezTo>
                  <a:lnTo>
                    <a:pt x="7886068" y="0"/>
                  </a:lnTo>
                  <a:cubicBezTo>
                    <a:pt x="7945598" y="0"/>
                    <a:pt x="7993857" y="48259"/>
                    <a:pt x="7993857" y="107789"/>
                  </a:cubicBezTo>
                  <a:lnTo>
                    <a:pt x="7993857" y="538931"/>
                  </a:lnTo>
                  <a:cubicBezTo>
                    <a:pt x="7993857" y="598461"/>
                    <a:pt x="7945598" y="646720"/>
                    <a:pt x="7886068" y="646720"/>
                  </a:cubicBezTo>
                  <a:lnTo>
                    <a:pt x="107789" y="646720"/>
                  </a:lnTo>
                  <a:cubicBezTo>
                    <a:pt x="48259" y="646720"/>
                    <a:pt x="0" y="598461"/>
                    <a:pt x="0" y="538931"/>
                  </a:cubicBezTo>
                  <a:lnTo>
                    <a:pt x="0" y="107789"/>
                  </a:lnTo>
                  <a:close/>
                </a:path>
              </a:pathLst>
            </a:custGeom>
            <a:grpFill/>
            <a:ln w="28575">
              <a:solidFill>
                <a:schemeClr val="accent3">
                  <a:lumMod val="1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730" tIns="41730" rIns="41730" bIns="4173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600" b="1" kern="1200" dirty="0" err="1">
                  <a:solidFill>
                    <a:srgbClr val="002060"/>
                  </a:solidFill>
                </a:rPr>
                <a:t>Disease</a:t>
              </a:r>
              <a:r>
                <a:rPr lang="cs-CZ" sz="1600" b="1" kern="1200" dirty="0">
                  <a:solidFill>
                    <a:srgbClr val="002060"/>
                  </a:solidFill>
                </a:rPr>
                <a:t> </a:t>
              </a:r>
              <a:r>
                <a:rPr lang="cs-CZ" sz="1600" b="1" kern="1200" dirty="0" err="1">
                  <a:solidFill>
                    <a:srgbClr val="002060"/>
                  </a:solidFill>
                </a:rPr>
                <a:t>Oriented</a:t>
              </a:r>
              <a:r>
                <a:rPr lang="cs-CZ" sz="1600" b="1" kern="1200" dirty="0">
                  <a:solidFill>
                    <a:srgbClr val="002060"/>
                  </a:solidFill>
                </a:rPr>
                <a:t> Network (</a:t>
              </a:r>
              <a:r>
                <a:rPr lang="cs-CZ" sz="1600" b="1" kern="1200" dirty="0" err="1">
                  <a:solidFill>
                    <a:srgbClr val="002060"/>
                  </a:solidFill>
                </a:rPr>
                <a:t>DONet</a:t>
              </a:r>
              <a:r>
                <a:rPr lang="cs-CZ" sz="1600" b="1" kern="1200" dirty="0">
                  <a:solidFill>
                    <a:srgbClr val="002060"/>
                  </a:solidFill>
                </a:rPr>
                <a:t>)</a:t>
              </a:r>
            </a:p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100" kern="1200" dirty="0">
                  <a:solidFill>
                    <a:srgbClr val="242F75">
                      <a:lumMod val="50000"/>
                    </a:srgbClr>
                  </a:solidFill>
                  <a:latin typeface="Open Sans"/>
                  <a:ea typeface="+mn-ea"/>
                  <a:cs typeface="+mn-cs"/>
                </a:rPr>
                <a:t>Doc. MUDr. Regina Demlová, Ph.D.</a:t>
              </a:r>
            </a:p>
          </p:txBody>
        </p:sp>
        <p:sp>
          <p:nvSpPr>
            <p:cNvPr id="24" name="Volný tvar: obrazec 23">
              <a:extLst>
                <a:ext uri="{FF2B5EF4-FFF2-40B4-BE49-F238E27FC236}">
                  <a16:creationId xmlns:a16="http://schemas.microsoft.com/office/drawing/2014/main" xmlns="" id="{4A99117E-F3AE-4331-9CDF-47F6B4677CD1}"/>
                </a:ext>
              </a:extLst>
            </p:cNvPr>
            <p:cNvSpPr/>
            <p:nvPr/>
          </p:nvSpPr>
          <p:spPr>
            <a:xfrm>
              <a:off x="4361739" y="2233015"/>
              <a:ext cx="2062599" cy="646720"/>
            </a:xfrm>
            <a:custGeom>
              <a:avLst/>
              <a:gdLst>
                <a:gd name="connsiteX0" fmla="*/ 0 w 2062599"/>
                <a:gd name="connsiteY0" fmla="*/ 107789 h 646720"/>
                <a:gd name="connsiteX1" fmla="*/ 107789 w 2062599"/>
                <a:gd name="connsiteY1" fmla="*/ 0 h 646720"/>
                <a:gd name="connsiteX2" fmla="*/ 1954810 w 2062599"/>
                <a:gd name="connsiteY2" fmla="*/ 0 h 646720"/>
                <a:gd name="connsiteX3" fmla="*/ 2062599 w 2062599"/>
                <a:gd name="connsiteY3" fmla="*/ 107789 h 646720"/>
                <a:gd name="connsiteX4" fmla="*/ 2062599 w 2062599"/>
                <a:gd name="connsiteY4" fmla="*/ 538931 h 646720"/>
                <a:gd name="connsiteX5" fmla="*/ 1954810 w 2062599"/>
                <a:gd name="connsiteY5" fmla="*/ 646720 h 646720"/>
                <a:gd name="connsiteX6" fmla="*/ 107789 w 2062599"/>
                <a:gd name="connsiteY6" fmla="*/ 646720 h 646720"/>
                <a:gd name="connsiteX7" fmla="*/ 0 w 2062599"/>
                <a:gd name="connsiteY7" fmla="*/ 538931 h 646720"/>
                <a:gd name="connsiteX8" fmla="*/ 0 w 2062599"/>
                <a:gd name="connsiteY8" fmla="*/ 107789 h 64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2599" h="646720">
                  <a:moveTo>
                    <a:pt x="0" y="107789"/>
                  </a:moveTo>
                  <a:cubicBezTo>
                    <a:pt x="0" y="48259"/>
                    <a:pt x="48259" y="0"/>
                    <a:pt x="107789" y="0"/>
                  </a:cubicBezTo>
                  <a:lnTo>
                    <a:pt x="1954810" y="0"/>
                  </a:lnTo>
                  <a:cubicBezTo>
                    <a:pt x="2014340" y="0"/>
                    <a:pt x="2062599" y="48259"/>
                    <a:pt x="2062599" y="107789"/>
                  </a:cubicBezTo>
                  <a:lnTo>
                    <a:pt x="2062599" y="538931"/>
                  </a:lnTo>
                  <a:cubicBezTo>
                    <a:pt x="2062599" y="598461"/>
                    <a:pt x="2014340" y="646720"/>
                    <a:pt x="1954810" y="646720"/>
                  </a:cubicBezTo>
                  <a:lnTo>
                    <a:pt x="107789" y="646720"/>
                  </a:lnTo>
                  <a:cubicBezTo>
                    <a:pt x="48259" y="646720"/>
                    <a:pt x="0" y="598461"/>
                    <a:pt x="0" y="538931"/>
                  </a:cubicBezTo>
                  <a:lnTo>
                    <a:pt x="0" y="107789"/>
                  </a:lnTo>
                  <a:close/>
                </a:path>
              </a:pathLst>
            </a:custGeom>
            <a:grpFill/>
            <a:ln w="317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555" tIns="38555" rIns="38555" bIns="38555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100" kern="1200" dirty="0">
                  <a:solidFill>
                    <a:srgbClr val="002060"/>
                  </a:solidFill>
                </a:rPr>
                <a:t>FNUSA</a:t>
              </a:r>
            </a:p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1100" kern="1200" dirty="0">
                  <a:solidFill>
                    <a:srgbClr val="002060"/>
                  </a:solidFill>
                </a:rPr>
                <a:t>MUDr. Jana Katolická, Ph.D.</a:t>
              </a:r>
              <a:endParaRPr lang="cs-CZ" sz="1100" kern="1200" dirty="0">
                <a:solidFill>
                  <a:srgbClr val="002060"/>
                </a:solidFill>
              </a:endParaRPr>
            </a:p>
          </p:txBody>
        </p:sp>
        <p:sp>
          <p:nvSpPr>
            <p:cNvPr id="25" name="Volný tvar: obrazec 24">
              <a:extLst>
                <a:ext uri="{FF2B5EF4-FFF2-40B4-BE49-F238E27FC236}">
                  <a16:creationId xmlns:a16="http://schemas.microsoft.com/office/drawing/2014/main" xmlns="" id="{43E2F930-325D-4F9F-B309-67FB6F7C6659}"/>
                </a:ext>
              </a:extLst>
            </p:cNvPr>
            <p:cNvSpPr/>
            <p:nvPr/>
          </p:nvSpPr>
          <p:spPr>
            <a:xfrm>
              <a:off x="4386605" y="3151359"/>
              <a:ext cx="2062599" cy="646720"/>
            </a:xfrm>
            <a:custGeom>
              <a:avLst/>
              <a:gdLst>
                <a:gd name="connsiteX0" fmla="*/ 0 w 2062599"/>
                <a:gd name="connsiteY0" fmla="*/ 107789 h 646720"/>
                <a:gd name="connsiteX1" fmla="*/ 107789 w 2062599"/>
                <a:gd name="connsiteY1" fmla="*/ 0 h 646720"/>
                <a:gd name="connsiteX2" fmla="*/ 1954810 w 2062599"/>
                <a:gd name="connsiteY2" fmla="*/ 0 h 646720"/>
                <a:gd name="connsiteX3" fmla="*/ 2062599 w 2062599"/>
                <a:gd name="connsiteY3" fmla="*/ 107789 h 646720"/>
                <a:gd name="connsiteX4" fmla="*/ 2062599 w 2062599"/>
                <a:gd name="connsiteY4" fmla="*/ 538931 h 646720"/>
                <a:gd name="connsiteX5" fmla="*/ 1954810 w 2062599"/>
                <a:gd name="connsiteY5" fmla="*/ 646720 h 646720"/>
                <a:gd name="connsiteX6" fmla="*/ 107789 w 2062599"/>
                <a:gd name="connsiteY6" fmla="*/ 646720 h 646720"/>
                <a:gd name="connsiteX7" fmla="*/ 0 w 2062599"/>
                <a:gd name="connsiteY7" fmla="*/ 538931 h 646720"/>
                <a:gd name="connsiteX8" fmla="*/ 0 w 2062599"/>
                <a:gd name="connsiteY8" fmla="*/ 107789 h 64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2599" h="646720">
                  <a:moveTo>
                    <a:pt x="0" y="107789"/>
                  </a:moveTo>
                  <a:cubicBezTo>
                    <a:pt x="0" y="48259"/>
                    <a:pt x="48259" y="0"/>
                    <a:pt x="107789" y="0"/>
                  </a:cubicBezTo>
                  <a:lnTo>
                    <a:pt x="1954810" y="0"/>
                  </a:lnTo>
                  <a:cubicBezTo>
                    <a:pt x="2014340" y="0"/>
                    <a:pt x="2062599" y="48259"/>
                    <a:pt x="2062599" y="107789"/>
                  </a:cubicBezTo>
                  <a:lnTo>
                    <a:pt x="2062599" y="538931"/>
                  </a:lnTo>
                  <a:cubicBezTo>
                    <a:pt x="2062599" y="598461"/>
                    <a:pt x="2014340" y="646720"/>
                    <a:pt x="1954810" y="646720"/>
                  </a:cubicBezTo>
                  <a:lnTo>
                    <a:pt x="107789" y="646720"/>
                  </a:lnTo>
                  <a:cubicBezTo>
                    <a:pt x="48259" y="646720"/>
                    <a:pt x="0" y="598461"/>
                    <a:pt x="0" y="538931"/>
                  </a:cubicBezTo>
                  <a:lnTo>
                    <a:pt x="0" y="107789"/>
                  </a:lnTo>
                  <a:close/>
                </a:path>
              </a:pathLst>
            </a:custGeom>
            <a:grpFill/>
            <a:ln w="317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555" tIns="38555" rIns="38555" bIns="38555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100" kern="1200" dirty="0">
                  <a:solidFill>
                    <a:srgbClr val="002060"/>
                  </a:solidFill>
                </a:rPr>
                <a:t>FN OSTRAVA</a:t>
              </a:r>
            </a:p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100" kern="1200" dirty="0">
                  <a:solidFill>
                    <a:srgbClr val="002060"/>
                  </a:solidFill>
                </a:rPr>
                <a:t>Doc. MUDr. Ing. Jakub </a:t>
              </a:r>
              <a:r>
                <a:rPr lang="cs-CZ" sz="1100" kern="1200" dirty="0" err="1">
                  <a:solidFill>
                    <a:srgbClr val="002060"/>
                  </a:solidFill>
                </a:rPr>
                <a:t>Cvek</a:t>
              </a:r>
              <a:r>
                <a:rPr lang="cs-CZ" sz="1100" kern="1200" dirty="0">
                  <a:solidFill>
                    <a:srgbClr val="002060"/>
                  </a:solidFill>
                </a:rPr>
                <a:t>, Ph.D.</a:t>
              </a:r>
              <a:endParaRPr lang="cs-CZ" sz="1100" kern="1200" dirty="0"/>
            </a:p>
          </p:txBody>
        </p:sp>
        <p:sp>
          <p:nvSpPr>
            <p:cNvPr id="26" name="Volný tvar: obrazec 25">
              <a:extLst>
                <a:ext uri="{FF2B5EF4-FFF2-40B4-BE49-F238E27FC236}">
                  <a16:creationId xmlns:a16="http://schemas.microsoft.com/office/drawing/2014/main" xmlns="" id="{DBE1F480-813A-4579-850D-6002E776FBD8}"/>
                </a:ext>
              </a:extLst>
            </p:cNvPr>
            <p:cNvSpPr/>
            <p:nvPr/>
          </p:nvSpPr>
          <p:spPr>
            <a:xfrm>
              <a:off x="4386605" y="4069703"/>
              <a:ext cx="2062599" cy="646720"/>
            </a:xfrm>
            <a:custGeom>
              <a:avLst/>
              <a:gdLst>
                <a:gd name="connsiteX0" fmla="*/ 0 w 2062599"/>
                <a:gd name="connsiteY0" fmla="*/ 107789 h 646720"/>
                <a:gd name="connsiteX1" fmla="*/ 107789 w 2062599"/>
                <a:gd name="connsiteY1" fmla="*/ 0 h 646720"/>
                <a:gd name="connsiteX2" fmla="*/ 1954810 w 2062599"/>
                <a:gd name="connsiteY2" fmla="*/ 0 h 646720"/>
                <a:gd name="connsiteX3" fmla="*/ 2062599 w 2062599"/>
                <a:gd name="connsiteY3" fmla="*/ 107789 h 646720"/>
                <a:gd name="connsiteX4" fmla="*/ 2062599 w 2062599"/>
                <a:gd name="connsiteY4" fmla="*/ 538931 h 646720"/>
                <a:gd name="connsiteX5" fmla="*/ 1954810 w 2062599"/>
                <a:gd name="connsiteY5" fmla="*/ 646720 h 646720"/>
                <a:gd name="connsiteX6" fmla="*/ 107789 w 2062599"/>
                <a:gd name="connsiteY6" fmla="*/ 646720 h 646720"/>
                <a:gd name="connsiteX7" fmla="*/ 0 w 2062599"/>
                <a:gd name="connsiteY7" fmla="*/ 538931 h 646720"/>
                <a:gd name="connsiteX8" fmla="*/ 0 w 2062599"/>
                <a:gd name="connsiteY8" fmla="*/ 107789 h 64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2599" h="646720">
                  <a:moveTo>
                    <a:pt x="0" y="107789"/>
                  </a:moveTo>
                  <a:cubicBezTo>
                    <a:pt x="0" y="48259"/>
                    <a:pt x="48259" y="0"/>
                    <a:pt x="107789" y="0"/>
                  </a:cubicBezTo>
                  <a:lnTo>
                    <a:pt x="1954810" y="0"/>
                  </a:lnTo>
                  <a:cubicBezTo>
                    <a:pt x="2014340" y="0"/>
                    <a:pt x="2062599" y="48259"/>
                    <a:pt x="2062599" y="107789"/>
                  </a:cubicBezTo>
                  <a:lnTo>
                    <a:pt x="2062599" y="538931"/>
                  </a:lnTo>
                  <a:cubicBezTo>
                    <a:pt x="2062599" y="598461"/>
                    <a:pt x="2014340" y="646720"/>
                    <a:pt x="1954810" y="646720"/>
                  </a:cubicBezTo>
                  <a:lnTo>
                    <a:pt x="107789" y="646720"/>
                  </a:lnTo>
                  <a:cubicBezTo>
                    <a:pt x="48259" y="646720"/>
                    <a:pt x="0" y="598461"/>
                    <a:pt x="0" y="538931"/>
                  </a:cubicBezTo>
                  <a:lnTo>
                    <a:pt x="0" y="107789"/>
                  </a:lnTo>
                  <a:close/>
                </a:path>
              </a:pathLst>
            </a:custGeom>
            <a:grpFill/>
            <a:ln w="317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555" tIns="38555" rIns="38555" bIns="38555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100" kern="1200" dirty="0">
                  <a:solidFill>
                    <a:srgbClr val="002060"/>
                  </a:solidFill>
                </a:rPr>
                <a:t>FN MOTOL</a:t>
              </a:r>
            </a:p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100" kern="1200" dirty="0">
                  <a:solidFill>
                    <a:srgbClr val="002060"/>
                  </a:solidFill>
                </a:rPr>
                <a:t>Doc. MUDr. Jana Prausová, Ph.D</a:t>
              </a:r>
              <a:r>
                <a:rPr lang="fi-FI" sz="1100" kern="1200" dirty="0">
                  <a:solidFill>
                    <a:srgbClr val="002060"/>
                  </a:solidFill>
                </a:rPr>
                <a:t>.</a:t>
              </a:r>
              <a:endParaRPr lang="cs-CZ" sz="1100" kern="1200" dirty="0"/>
            </a:p>
          </p:txBody>
        </p:sp>
        <p:sp>
          <p:nvSpPr>
            <p:cNvPr id="27" name="Volný tvar: obrazec 26">
              <a:extLst>
                <a:ext uri="{FF2B5EF4-FFF2-40B4-BE49-F238E27FC236}">
                  <a16:creationId xmlns:a16="http://schemas.microsoft.com/office/drawing/2014/main" xmlns="" id="{970F1646-A0C9-4478-85D2-3FDAB02DA133}"/>
                </a:ext>
              </a:extLst>
            </p:cNvPr>
            <p:cNvSpPr/>
            <p:nvPr/>
          </p:nvSpPr>
          <p:spPr>
            <a:xfrm>
              <a:off x="4386605" y="4988046"/>
              <a:ext cx="2062599" cy="646720"/>
            </a:xfrm>
            <a:custGeom>
              <a:avLst/>
              <a:gdLst>
                <a:gd name="connsiteX0" fmla="*/ 0 w 2062599"/>
                <a:gd name="connsiteY0" fmla="*/ 107789 h 646720"/>
                <a:gd name="connsiteX1" fmla="*/ 107789 w 2062599"/>
                <a:gd name="connsiteY1" fmla="*/ 0 h 646720"/>
                <a:gd name="connsiteX2" fmla="*/ 1954810 w 2062599"/>
                <a:gd name="connsiteY2" fmla="*/ 0 h 646720"/>
                <a:gd name="connsiteX3" fmla="*/ 2062599 w 2062599"/>
                <a:gd name="connsiteY3" fmla="*/ 107789 h 646720"/>
                <a:gd name="connsiteX4" fmla="*/ 2062599 w 2062599"/>
                <a:gd name="connsiteY4" fmla="*/ 538931 h 646720"/>
                <a:gd name="connsiteX5" fmla="*/ 1954810 w 2062599"/>
                <a:gd name="connsiteY5" fmla="*/ 646720 h 646720"/>
                <a:gd name="connsiteX6" fmla="*/ 107789 w 2062599"/>
                <a:gd name="connsiteY6" fmla="*/ 646720 h 646720"/>
                <a:gd name="connsiteX7" fmla="*/ 0 w 2062599"/>
                <a:gd name="connsiteY7" fmla="*/ 538931 h 646720"/>
                <a:gd name="connsiteX8" fmla="*/ 0 w 2062599"/>
                <a:gd name="connsiteY8" fmla="*/ 107789 h 64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2599" h="646720">
                  <a:moveTo>
                    <a:pt x="0" y="107789"/>
                  </a:moveTo>
                  <a:cubicBezTo>
                    <a:pt x="0" y="48259"/>
                    <a:pt x="48259" y="0"/>
                    <a:pt x="107789" y="0"/>
                  </a:cubicBezTo>
                  <a:lnTo>
                    <a:pt x="1954810" y="0"/>
                  </a:lnTo>
                  <a:cubicBezTo>
                    <a:pt x="2014340" y="0"/>
                    <a:pt x="2062599" y="48259"/>
                    <a:pt x="2062599" y="107789"/>
                  </a:cubicBezTo>
                  <a:lnTo>
                    <a:pt x="2062599" y="538931"/>
                  </a:lnTo>
                  <a:cubicBezTo>
                    <a:pt x="2062599" y="598461"/>
                    <a:pt x="2014340" y="646720"/>
                    <a:pt x="1954810" y="646720"/>
                  </a:cubicBezTo>
                  <a:lnTo>
                    <a:pt x="107789" y="646720"/>
                  </a:lnTo>
                  <a:cubicBezTo>
                    <a:pt x="48259" y="646720"/>
                    <a:pt x="0" y="598461"/>
                    <a:pt x="0" y="538931"/>
                  </a:cubicBezTo>
                  <a:lnTo>
                    <a:pt x="0" y="107789"/>
                  </a:lnTo>
                  <a:close/>
                </a:path>
              </a:pathLst>
            </a:custGeom>
            <a:grpFill/>
            <a:ln w="317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555" tIns="38555" rIns="38555" bIns="38555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100" kern="1200" dirty="0">
                  <a:solidFill>
                    <a:srgbClr val="002060"/>
                  </a:solidFill>
                </a:rPr>
                <a:t>FN KRÁLOVSKÉ VINOHRADY</a:t>
              </a:r>
            </a:p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100" kern="1200" dirty="0">
                  <a:solidFill>
                    <a:srgbClr val="002060"/>
                  </a:solidFill>
                </a:rPr>
                <a:t>Prof. MUDr. Renata Soumarová, Ph.D</a:t>
              </a:r>
              <a:r>
                <a:rPr lang="fi-FI" sz="1100" kern="1200" dirty="0">
                  <a:solidFill>
                    <a:srgbClr val="002060"/>
                  </a:solidFill>
                </a:rPr>
                <a:t>.</a:t>
              </a:r>
              <a:endParaRPr lang="cs-CZ" sz="1100" kern="1200" dirty="0"/>
            </a:p>
          </p:txBody>
        </p:sp>
        <p:sp>
          <p:nvSpPr>
            <p:cNvPr id="28" name="Volný tvar: obrazec 27">
              <a:extLst>
                <a:ext uri="{FF2B5EF4-FFF2-40B4-BE49-F238E27FC236}">
                  <a16:creationId xmlns:a16="http://schemas.microsoft.com/office/drawing/2014/main" xmlns="" id="{B00D5E0B-8C33-45DC-B0CF-33131CEAA3A9}"/>
                </a:ext>
              </a:extLst>
            </p:cNvPr>
            <p:cNvSpPr/>
            <p:nvPr/>
          </p:nvSpPr>
          <p:spPr>
            <a:xfrm>
              <a:off x="4386605" y="5906390"/>
              <a:ext cx="2062599" cy="646720"/>
            </a:xfrm>
            <a:custGeom>
              <a:avLst/>
              <a:gdLst>
                <a:gd name="connsiteX0" fmla="*/ 0 w 2062599"/>
                <a:gd name="connsiteY0" fmla="*/ 107789 h 646720"/>
                <a:gd name="connsiteX1" fmla="*/ 107789 w 2062599"/>
                <a:gd name="connsiteY1" fmla="*/ 0 h 646720"/>
                <a:gd name="connsiteX2" fmla="*/ 1954810 w 2062599"/>
                <a:gd name="connsiteY2" fmla="*/ 0 h 646720"/>
                <a:gd name="connsiteX3" fmla="*/ 2062599 w 2062599"/>
                <a:gd name="connsiteY3" fmla="*/ 107789 h 646720"/>
                <a:gd name="connsiteX4" fmla="*/ 2062599 w 2062599"/>
                <a:gd name="connsiteY4" fmla="*/ 538931 h 646720"/>
                <a:gd name="connsiteX5" fmla="*/ 1954810 w 2062599"/>
                <a:gd name="connsiteY5" fmla="*/ 646720 h 646720"/>
                <a:gd name="connsiteX6" fmla="*/ 107789 w 2062599"/>
                <a:gd name="connsiteY6" fmla="*/ 646720 h 646720"/>
                <a:gd name="connsiteX7" fmla="*/ 0 w 2062599"/>
                <a:gd name="connsiteY7" fmla="*/ 538931 h 646720"/>
                <a:gd name="connsiteX8" fmla="*/ 0 w 2062599"/>
                <a:gd name="connsiteY8" fmla="*/ 107789 h 64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2599" h="646720">
                  <a:moveTo>
                    <a:pt x="0" y="107789"/>
                  </a:moveTo>
                  <a:cubicBezTo>
                    <a:pt x="0" y="48259"/>
                    <a:pt x="48259" y="0"/>
                    <a:pt x="107789" y="0"/>
                  </a:cubicBezTo>
                  <a:lnTo>
                    <a:pt x="1954810" y="0"/>
                  </a:lnTo>
                  <a:cubicBezTo>
                    <a:pt x="2014340" y="0"/>
                    <a:pt x="2062599" y="48259"/>
                    <a:pt x="2062599" y="107789"/>
                  </a:cubicBezTo>
                  <a:lnTo>
                    <a:pt x="2062599" y="538931"/>
                  </a:lnTo>
                  <a:cubicBezTo>
                    <a:pt x="2062599" y="598461"/>
                    <a:pt x="2014340" y="646720"/>
                    <a:pt x="1954810" y="646720"/>
                  </a:cubicBezTo>
                  <a:lnTo>
                    <a:pt x="107789" y="646720"/>
                  </a:lnTo>
                  <a:cubicBezTo>
                    <a:pt x="48259" y="646720"/>
                    <a:pt x="0" y="598461"/>
                    <a:pt x="0" y="538931"/>
                  </a:cubicBezTo>
                  <a:lnTo>
                    <a:pt x="0" y="107789"/>
                  </a:lnTo>
                  <a:close/>
                </a:path>
              </a:pathLst>
            </a:custGeom>
            <a:grpFill/>
            <a:ln w="317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555" tIns="38555" rIns="38555" bIns="38555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100" kern="1200" dirty="0">
                  <a:solidFill>
                    <a:srgbClr val="002060"/>
                  </a:solidFill>
                </a:rPr>
                <a:t>FN PLZEŇ</a:t>
              </a:r>
            </a:p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100" kern="1200" dirty="0">
                  <a:solidFill>
                    <a:srgbClr val="002060"/>
                  </a:solidFill>
                </a:rPr>
                <a:t>Prof. MUDr. Jindřich Finek, Ph.D</a:t>
              </a:r>
              <a:r>
                <a:rPr lang="fi-FI" sz="1100" kern="1200" dirty="0">
                  <a:solidFill>
                    <a:srgbClr val="002060"/>
                  </a:solidFill>
                </a:rPr>
                <a:t>.</a:t>
              </a:r>
              <a:endParaRPr lang="cs-CZ" sz="1100" kern="1200" dirty="0"/>
            </a:p>
          </p:txBody>
        </p:sp>
        <p:sp>
          <p:nvSpPr>
            <p:cNvPr id="29" name="Volný tvar: obrazec 28">
              <a:extLst>
                <a:ext uri="{FF2B5EF4-FFF2-40B4-BE49-F238E27FC236}">
                  <a16:creationId xmlns:a16="http://schemas.microsoft.com/office/drawing/2014/main" xmlns="" id="{0E149218-0E14-4AA0-8C10-B380D96AC7B3}"/>
                </a:ext>
              </a:extLst>
            </p:cNvPr>
            <p:cNvSpPr/>
            <p:nvPr/>
          </p:nvSpPr>
          <p:spPr>
            <a:xfrm>
              <a:off x="6695961" y="2233015"/>
              <a:ext cx="2062599" cy="646720"/>
            </a:xfrm>
            <a:custGeom>
              <a:avLst/>
              <a:gdLst>
                <a:gd name="connsiteX0" fmla="*/ 0 w 2062599"/>
                <a:gd name="connsiteY0" fmla="*/ 107789 h 646720"/>
                <a:gd name="connsiteX1" fmla="*/ 107789 w 2062599"/>
                <a:gd name="connsiteY1" fmla="*/ 0 h 646720"/>
                <a:gd name="connsiteX2" fmla="*/ 1954810 w 2062599"/>
                <a:gd name="connsiteY2" fmla="*/ 0 h 646720"/>
                <a:gd name="connsiteX3" fmla="*/ 2062599 w 2062599"/>
                <a:gd name="connsiteY3" fmla="*/ 107789 h 646720"/>
                <a:gd name="connsiteX4" fmla="*/ 2062599 w 2062599"/>
                <a:gd name="connsiteY4" fmla="*/ 538931 h 646720"/>
                <a:gd name="connsiteX5" fmla="*/ 1954810 w 2062599"/>
                <a:gd name="connsiteY5" fmla="*/ 646720 h 646720"/>
                <a:gd name="connsiteX6" fmla="*/ 107789 w 2062599"/>
                <a:gd name="connsiteY6" fmla="*/ 646720 h 646720"/>
                <a:gd name="connsiteX7" fmla="*/ 0 w 2062599"/>
                <a:gd name="connsiteY7" fmla="*/ 538931 h 646720"/>
                <a:gd name="connsiteX8" fmla="*/ 0 w 2062599"/>
                <a:gd name="connsiteY8" fmla="*/ 107789 h 64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2599" h="646720">
                  <a:moveTo>
                    <a:pt x="0" y="107789"/>
                  </a:moveTo>
                  <a:cubicBezTo>
                    <a:pt x="0" y="48259"/>
                    <a:pt x="48259" y="0"/>
                    <a:pt x="107789" y="0"/>
                  </a:cubicBezTo>
                  <a:lnTo>
                    <a:pt x="1954810" y="0"/>
                  </a:lnTo>
                  <a:cubicBezTo>
                    <a:pt x="2014340" y="0"/>
                    <a:pt x="2062599" y="48259"/>
                    <a:pt x="2062599" y="107789"/>
                  </a:cubicBezTo>
                  <a:lnTo>
                    <a:pt x="2062599" y="538931"/>
                  </a:lnTo>
                  <a:cubicBezTo>
                    <a:pt x="2062599" y="598461"/>
                    <a:pt x="2014340" y="646720"/>
                    <a:pt x="1954810" y="646720"/>
                  </a:cubicBezTo>
                  <a:lnTo>
                    <a:pt x="107789" y="646720"/>
                  </a:lnTo>
                  <a:cubicBezTo>
                    <a:pt x="48259" y="646720"/>
                    <a:pt x="0" y="598461"/>
                    <a:pt x="0" y="538931"/>
                  </a:cubicBezTo>
                  <a:lnTo>
                    <a:pt x="0" y="107789"/>
                  </a:lnTo>
                  <a:close/>
                </a:path>
              </a:pathLst>
            </a:custGeom>
            <a:grpFill/>
            <a:ln w="317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555" tIns="38555" rIns="38555" bIns="38555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100" kern="1200" dirty="0">
                  <a:solidFill>
                    <a:srgbClr val="002060"/>
                  </a:solidFill>
                </a:rPr>
                <a:t>FN BRNO</a:t>
              </a:r>
            </a:p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100" kern="1200" dirty="0">
                  <a:solidFill>
                    <a:srgbClr val="002060"/>
                  </a:solidFill>
                </a:rPr>
                <a:t>MUDr. Michal </a:t>
              </a:r>
              <a:r>
                <a:rPr lang="cs-CZ" sz="1100" kern="1200" dirty="0" err="1">
                  <a:solidFill>
                    <a:srgbClr val="002060"/>
                  </a:solidFill>
                </a:rPr>
                <a:t>Eid</a:t>
              </a:r>
              <a:endParaRPr lang="cs-CZ" sz="1100" kern="1200" dirty="0"/>
            </a:p>
          </p:txBody>
        </p:sp>
        <p:sp>
          <p:nvSpPr>
            <p:cNvPr id="30" name="Volný tvar: obrazec 29">
              <a:extLst>
                <a:ext uri="{FF2B5EF4-FFF2-40B4-BE49-F238E27FC236}">
                  <a16:creationId xmlns:a16="http://schemas.microsoft.com/office/drawing/2014/main" xmlns="" id="{7152FDB6-1E97-4A35-889B-8BB42B4C33F8}"/>
                </a:ext>
              </a:extLst>
            </p:cNvPr>
            <p:cNvSpPr/>
            <p:nvPr/>
          </p:nvSpPr>
          <p:spPr>
            <a:xfrm>
              <a:off x="6720828" y="3151359"/>
              <a:ext cx="2062599" cy="646720"/>
            </a:xfrm>
            <a:custGeom>
              <a:avLst/>
              <a:gdLst>
                <a:gd name="connsiteX0" fmla="*/ 0 w 2062599"/>
                <a:gd name="connsiteY0" fmla="*/ 107789 h 646720"/>
                <a:gd name="connsiteX1" fmla="*/ 107789 w 2062599"/>
                <a:gd name="connsiteY1" fmla="*/ 0 h 646720"/>
                <a:gd name="connsiteX2" fmla="*/ 1954810 w 2062599"/>
                <a:gd name="connsiteY2" fmla="*/ 0 h 646720"/>
                <a:gd name="connsiteX3" fmla="*/ 2062599 w 2062599"/>
                <a:gd name="connsiteY3" fmla="*/ 107789 h 646720"/>
                <a:gd name="connsiteX4" fmla="*/ 2062599 w 2062599"/>
                <a:gd name="connsiteY4" fmla="*/ 538931 h 646720"/>
                <a:gd name="connsiteX5" fmla="*/ 1954810 w 2062599"/>
                <a:gd name="connsiteY5" fmla="*/ 646720 h 646720"/>
                <a:gd name="connsiteX6" fmla="*/ 107789 w 2062599"/>
                <a:gd name="connsiteY6" fmla="*/ 646720 h 646720"/>
                <a:gd name="connsiteX7" fmla="*/ 0 w 2062599"/>
                <a:gd name="connsiteY7" fmla="*/ 538931 h 646720"/>
                <a:gd name="connsiteX8" fmla="*/ 0 w 2062599"/>
                <a:gd name="connsiteY8" fmla="*/ 107789 h 64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2599" h="646720">
                  <a:moveTo>
                    <a:pt x="0" y="107789"/>
                  </a:moveTo>
                  <a:cubicBezTo>
                    <a:pt x="0" y="48259"/>
                    <a:pt x="48259" y="0"/>
                    <a:pt x="107789" y="0"/>
                  </a:cubicBezTo>
                  <a:lnTo>
                    <a:pt x="1954810" y="0"/>
                  </a:lnTo>
                  <a:cubicBezTo>
                    <a:pt x="2014340" y="0"/>
                    <a:pt x="2062599" y="48259"/>
                    <a:pt x="2062599" y="107789"/>
                  </a:cubicBezTo>
                  <a:lnTo>
                    <a:pt x="2062599" y="538931"/>
                  </a:lnTo>
                  <a:cubicBezTo>
                    <a:pt x="2062599" y="598461"/>
                    <a:pt x="2014340" y="646720"/>
                    <a:pt x="1954810" y="646720"/>
                  </a:cubicBezTo>
                  <a:lnTo>
                    <a:pt x="107789" y="646720"/>
                  </a:lnTo>
                  <a:cubicBezTo>
                    <a:pt x="48259" y="646720"/>
                    <a:pt x="0" y="598461"/>
                    <a:pt x="0" y="538931"/>
                  </a:cubicBezTo>
                  <a:lnTo>
                    <a:pt x="0" y="107789"/>
                  </a:lnTo>
                  <a:close/>
                </a:path>
              </a:pathLst>
            </a:custGeom>
            <a:grpFill/>
            <a:ln w="317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555" tIns="38555" rIns="38555" bIns="38555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100" kern="1200" dirty="0">
                  <a:solidFill>
                    <a:srgbClr val="002060"/>
                  </a:solidFill>
                </a:rPr>
                <a:t>FN HRADEC KRÁLOVÉ</a:t>
              </a:r>
            </a:p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100" kern="1200" dirty="0">
                  <a:solidFill>
                    <a:srgbClr val="002060"/>
                  </a:solidFill>
                </a:rPr>
                <a:t>prof. MUDr. Jiří Petera, Ph.D.</a:t>
              </a:r>
              <a:endParaRPr lang="cs-CZ" sz="1100" kern="1200" dirty="0"/>
            </a:p>
          </p:txBody>
        </p:sp>
        <p:sp>
          <p:nvSpPr>
            <p:cNvPr id="31" name="Volný tvar: obrazec 30">
              <a:extLst>
                <a:ext uri="{FF2B5EF4-FFF2-40B4-BE49-F238E27FC236}">
                  <a16:creationId xmlns:a16="http://schemas.microsoft.com/office/drawing/2014/main" xmlns="" id="{03F00354-53CB-43BF-AD2A-7E8DC426286E}"/>
                </a:ext>
              </a:extLst>
            </p:cNvPr>
            <p:cNvSpPr/>
            <p:nvPr/>
          </p:nvSpPr>
          <p:spPr>
            <a:xfrm>
              <a:off x="6720828" y="4069703"/>
              <a:ext cx="2062599" cy="646720"/>
            </a:xfrm>
            <a:custGeom>
              <a:avLst/>
              <a:gdLst>
                <a:gd name="connsiteX0" fmla="*/ 0 w 2062599"/>
                <a:gd name="connsiteY0" fmla="*/ 107789 h 646720"/>
                <a:gd name="connsiteX1" fmla="*/ 107789 w 2062599"/>
                <a:gd name="connsiteY1" fmla="*/ 0 h 646720"/>
                <a:gd name="connsiteX2" fmla="*/ 1954810 w 2062599"/>
                <a:gd name="connsiteY2" fmla="*/ 0 h 646720"/>
                <a:gd name="connsiteX3" fmla="*/ 2062599 w 2062599"/>
                <a:gd name="connsiteY3" fmla="*/ 107789 h 646720"/>
                <a:gd name="connsiteX4" fmla="*/ 2062599 w 2062599"/>
                <a:gd name="connsiteY4" fmla="*/ 538931 h 646720"/>
                <a:gd name="connsiteX5" fmla="*/ 1954810 w 2062599"/>
                <a:gd name="connsiteY5" fmla="*/ 646720 h 646720"/>
                <a:gd name="connsiteX6" fmla="*/ 107789 w 2062599"/>
                <a:gd name="connsiteY6" fmla="*/ 646720 h 646720"/>
                <a:gd name="connsiteX7" fmla="*/ 0 w 2062599"/>
                <a:gd name="connsiteY7" fmla="*/ 538931 h 646720"/>
                <a:gd name="connsiteX8" fmla="*/ 0 w 2062599"/>
                <a:gd name="connsiteY8" fmla="*/ 107789 h 64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2599" h="646720">
                  <a:moveTo>
                    <a:pt x="0" y="107789"/>
                  </a:moveTo>
                  <a:cubicBezTo>
                    <a:pt x="0" y="48259"/>
                    <a:pt x="48259" y="0"/>
                    <a:pt x="107789" y="0"/>
                  </a:cubicBezTo>
                  <a:lnTo>
                    <a:pt x="1954810" y="0"/>
                  </a:lnTo>
                  <a:cubicBezTo>
                    <a:pt x="2014340" y="0"/>
                    <a:pt x="2062599" y="48259"/>
                    <a:pt x="2062599" y="107789"/>
                  </a:cubicBezTo>
                  <a:lnTo>
                    <a:pt x="2062599" y="538931"/>
                  </a:lnTo>
                  <a:cubicBezTo>
                    <a:pt x="2062599" y="598461"/>
                    <a:pt x="2014340" y="646720"/>
                    <a:pt x="1954810" y="646720"/>
                  </a:cubicBezTo>
                  <a:lnTo>
                    <a:pt x="107789" y="646720"/>
                  </a:lnTo>
                  <a:cubicBezTo>
                    <a:pt x="48259" y="646720"/>
                    <a:pt x="0" y="598461"/>
                    <a:pt x="0" y="538931"/>
                  </a:cubicBezTo>
                  <a:lnTo>
                    <a:pt x="0" y="107789"/>
                  </a:lnTo>
                  <a:close/>
                </a:path>
              </a:pathLst>
            </a:custGeom>
            <a:grpFill/>
            <a:ln w="317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555" tIns="38555" rIns="38555" bIns="38555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100" kern="1200" dirty="0">
                  <a:solidFill>
                    <a:srgbClr val="002060"/>
                  </a:solidFill>
                </a:rPr>
                <a:t>VFN PRAHA</a:t>
              </a:r>
            </a:p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100" kern="1200" dirty="0">
                  <a:solidFill>
                    <a:srgbClr val="002060"/>
                  </a:solidFill>
                </a:rPr>
                <a:t>Prof. MUDr. Luboš </a:t>
              </a:r>
              <a:r>
                <a:rPr lang="cs-CZ" sz="1100" kern="1200" dirty="0" err="1">
                  <a:solidFill>
                    <a:srgbClr val="002060"/>
                  </a:solidFill>
                </a:rPr>
                <a:t>Petruželka</a:t>
              </a:r>
              <a:r>
                <a:rPr lang="cs-CZ" sz="1100" kern="1200" dirty="0">
                  <a:solidFill>
                    <a:srgbClr val="002060"/>
                  </a:solidFill>
                </a:rPr>
                <a:t>, </a:t>
              </a:r>
              <a:r>
                <a:rPr lang="cs-CZ" sz="1100" kern="1200" dirty="0" err="1">
                  <a:solidFill>
                    <a:srgbClr val="002060"/>
                  </a:solidFill>
                </a:rPr>
                <a:t>CSc</a:t>
              </a:r>
              <a:r>
                <a:rPr lang="fi-FI" sz="1100" kern="1200" dirty="0">
                  <a:solidFill>
                    <a:srgbClr val="002060"/>
                  </a:solidFill>
                </a:rPr>
                <a:t>.</a:t>
              </a:r>
              <a:endParaRPr lang="cs-CZ" sz="1100" kern="1200" dirty="0"/>
            </a:p>
          </p:txBody>
        </p:sp>
        <p:sp>
          <p:nvSpPr>
            <p:cNvPr id="32" name="Volný tvar: obrazec 31">
              <a:extLst>
                <a:ext uri="{FF2B5EF4-FFF2-40B4-BE49-F238E27FC236}">
                  <a16:creationId xmlns:a16="http://schemas.microsoft.com/office/drawing/2014/main" xmlns="" id="{BF035C4F-39B8-4042-A30F-495BE4CB0A84}"/>
                </a:ext>
              </a:extLst>
            </p:cNvPr>
            <p:cNvSpPr/>
            <p:nvPr/>
          </p:nvSpPr>
          <p:spPr>
            <a:xfrm>
              <a:off x="6720828" y="4988046"/>
              <a:ext cx="2062599" cy="646720"/>
            </a:xfrm>
            <a:custGeom>
              <a:avLst/>
              <a:gdLst>
                <a:gd name="connsiteX0" fmla="*/ 0 w 2062599"/>
                <a:gd name="connsiteY0" fmla="*/ 107789 h 646720"/>
                <a:gd name="connsiteX1" fmla="*/ 107789 w 2062599"/>
                <a:gd name="connsiteY1" fmla="*/ 0 h 646720"/>
                <a:gd name="connsiteX2" fmla="*/ 1954810 w 2062599"/>
                <a:gd name="connsiteY2" fmla="*/ 0 h 646720"/>
                <a:gd name="connsiteX3" fmla="*/ 2062599 w 2062599"/>
                <a:gd name="connsiteY3" fmla="*/ 107789 h 646720"/>
                <a:gd name="connsiteX4" fmla="*/ 2062599 w 2062599"/>
                <a:gd name="connsiteY4" fmla="*/ 538931 h 646720"/>
                <a:gd name="connsiteX5" fmla="*/ 1954810 w 2062599"/>
                <a:gd name="connsiteY5" fmla="*/ 646720 h 646720"/>
                <a:gd name="connsiteX6" fmla="*/ 107789 w 2062599"/>
                <a:gd name="connsiteY6" fmla="*/ 646720 h 646720"/>
                <a:gd name="connsiteX7" fmla="*/ 0 w 2062599"/>
                <a:gd name="connsiteY7" fmla="*/ 538931 h 646720"/>
                <a:gd name="connsiteX8" fmla="*/ 0 w 2062599"/>
                <a:gd name="connsiteY8" fmla="*/ 107789 h 64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2599" h="646720">
                  <a:moveTo>
                    <a:pt x="0" y="107789"/>
                  </a:moveTo>
                  <a:cubicBezTo>
                    <a:pt x="0" y="48259"/>
                    <a:pt x="48259" y="0"/>
                    <a:pt x="107789" y="0"/>
                  </a:cubicBezTo>
                  <a:lnTo>
                    <a:pt x="1954810" y="0"/>
                  </a:lnTo>
                  <a:cubicBezTo>
                    <a:pt x="2014340" y="0"/>
                    <a:pt x="2062599" y="48259"/>
                    <a:pt x="2062599" y="107789"/>
                  </a:cubicBezTo>
                  <a:lnTo>
                    <a:pt x="2062599" y="538931"/>
                  </a:lnTo>
                  <a:cubicBezTo>
                    <a:pt x="2062599" y="598461"/>
                    <a:pt x="2014340" y="646720"/>
                    <a:pt x="1954810" y="646720"/>
                  </a:cubicBezTo>
                  <a:lnTo>
                    <a:pt x="107789" y="646720"/>
                  </a:lnTo>
                  <a:cubicBezTo>
                    <a:pt x="48259" y="646720"/>
                    <a:pt x="0" y="598461"/>
                    <a:pt x="0" y="538931"/>
                  </a:cubicBezTo>
                  <a:lnTo>
                    <a:pt x="0" y="107789"/>
                  </a:lnTo>
                  <a:close/>
                </a:path>
              </a:pathLst>
            </a:custGeom>
            <a:grpFill/>
            <a:ln w="317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555" tIns="38555" rIns="38555" bIns="38555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100" kern="1200" dirty="0">
                  <a:solidFill>
                    <a:srgbClr val="002060"/>
                  </a:solidFill>
                </a:rPr>
                <a:t>THOMAYEROVA NEMOCNICE</a:t>
              </a:r>
            </a:p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100" kern="1200" dirty="0">
                  <a:solidFill>
                    <a:srgbClr val="002060"/>
                  </a:solidFill>
                </a:rPr>
                <a:t>Doc. MUDr. Tomáš </a:t>
              </a:r>
              <a:r>
                <a:rPr lang="cs-CZ" sz="1100" kern="1200" dirty="0" err="1">
                  <a:solidFill>
                    <a:srgbClr val="002060"/>
                  </a:solidFill>
                </a:rPr>
                <a:t>Buchler</a:t>
              </a:r>
              <a:r>
                <a:rPr lang="cs-CZ" sz="1100" kern="1200" dirty="0">
                  <a:solidFill>
                    <a:srgbClr val="002060"/>
                  </a:solidFill>
                </a:rPr>
                <a:t>, Ph.D</a:t>
              </a:r>
              <a:r>
                <a:rPr lang="fi-FI" sz="1100" kern="1200" dirty="0">
                  <a:solidFill>
                    <a:srgbClr val="002060"/>
                  </a:solidFill>
                </a:rPr>
                <a:t>.</a:t>
              </a:r>
              <a:endParaRPr lang="cs-CZ" sz="1100" kern="1200" dirty="0"/>
            </a:p>
          </p:txBody>
        </p:sp>
        <p:sp>
          <p:nvSpPr>
            <p:cNvPr id="33" name="Volný tvar: obrazec 32">
              <a:extLst>
                <a:ext uri="{FF2B5EF4-FFF2-40B4-BE49-F238E27FC236}">
                  <a16:creationId xmlns:a16="http://schemas.microsoft.com/office/drawing/2014/main" xmlns="" id="{5DE603BF-EEFE-4CD5-8DE1-B9000FEDF410}"/>
                </a:ext>
              </a:extLst>
            </p:cNvPr>
            <p:cNvSpPr/>
            <p:nvPr/>
          </p:nvSpPr>
          <p:spPr>
            <a:xfrm>
              <a:off x="4898853" y="1276173"/>
              <a:ext cx="3363918" cy="646720"/>
            </a:xfrm>
            <a:custGeom>
              <a:avLst/>
              <a:gdLst>
                <a:gd name="connsiteX0" fmla="*/ 0 w 3363918"/>
                <a:gd name="connsiteY0" fmla="*/ 107789 h 646720"/>
                <a:gd name="connsiteX1" fmla="*/ 107789 w 3363918"/>
                <a:gd name="connsiteY1" fmla="*/ 0 h 646720"/>
                <a:gd name="connsiteX2" fmla="*/ 3256129 w 3363918"/>
                <a:gd name="connsiteY2" fmla="*/ 0 h 646720"/>
                <a:gd name="connsiteX3" fmla="*/ 3363918 w 3363918"/>
                <a:gd name="connsiteY3" fmla="*/ 107789 h 646720"/>
                <a:gd name="connsiteX4" fmla="*/ 3363918 w 3363918"/>
                <a:gd name="connsiteY4" fmla="*/ 538931 h 646720"/>
                <a:gd name="connsiteX5" fmla="*/ 3256129 w 3363918"/>
                <a:gd name="connsiteY5" fmla="*/ 646720 h 646720"/>
                <a:gd name="connsiteX6" fmla="*/ 107789 w 3363918"/>
                <a:gd name="connsiteY6" fmla="*/ 646720 h 646720"/>
                <a:gd name="connsiteX7" fmla="*/ 0 w 3363918"/>
                <a:gd name="connsiteY7" fmla="*/ 538931 h 646720"/>
                <a:gd name="connsiteX8" fmla="*/ 0 w 3363918"/>
                <a:gd name="connsiteY8" fmla="*/ 107789 h 64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63918" h="646720">
                  <a:moveTo>
                    <a:pt x="0" y="107789"/>
                  </a:moveTo>
                  <a:cubicBezTo>
                    <a:pt x="0" y="48259"/>
                    <a:pt x="48259" y="0"/>
                    <a:pt x="107789" y="0"/>
                  </a:cubicBezTo>
                  <a:lnTo>
                    <a:pt x="3256129" y="0"/>
                  </a:lnTo>
                  <a:cubicBezTo>
                    <a:pt x="3315659" y="0"/>
                    <a:pt x="3363918" y="48259"/>
                    <a:pt x="3363918" y="107789"/>
                  </a:cubicBezTo>
                  <a:lnTo>
                    <a:pt x="3363918" y="538931"/>
                  </a:lnTo>
                  <a:cubicBezTo>
                    <a:pt x="3363918" y="598461"/>
                    <a:pt x="3315659" y="646720"/>
                    <a:pt x="3256129" y="646720"/>
                  </a:cubicBezTo>
                  <a:lnTo>
                    <a:pt x="107789" y="646720"/>
                  </a:lnTo>
                  <a:cubicBezTo>
                    <a:pt x="48259" y="646720"/>
                    <a:pt x="0" y="598461"/>
                    <a:pt x="0" y="538931"/>
                  </a:cubicBezTo>
                  <a:lnTo>
                    <a:pt x="0" y="107789"/>
                  </a:lnTo>
                  <a:close/>
                </a:path>
              </a:pathLst>
            </a:custGeom>
            <a:grpFill/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555" tIns="38555" rIns="38555" bIns="38555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100" b="1" kern="1200" dirty="0">
                  <a:solidFill>
                    <a:srgbClr val="FF0000"/>
                  </a:solidFill>
                </a:rPr>
                <a:t>CZECRIN</a:t>
              </a:r>
              <a:r>
                <a:rPr lang="cs-CZ" sz="1100" b="1" kern="1200" baseline="-25000" dirty="0">
                  <a:solidFill>
                    <a:srgbClr val="FF0000"/>
                  </a:solidFill>
                </a:rPr>
                <a:t>ONCO</a:t>
              </a:r>
            </a:p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100" kern="1200" dirty="0">
                  <a:solidFill>
                    <a:schemeClr val="accent1">
                      <a:lumMod val="50000"/>
                    </a:schemeClr>
                  </a:solidFill>
                </a:rPr>
                <a:t>MUDr. Radka Obermannová, Ph.D., MOÚ</a:t>
              </a:r>
            </a:p>
          </p:txBody>
        </p:sp>
      </p:grpSp>
      <p:grpSp>
        <p:nvGrpSpPr>
          <p:cNvPr id="9" name="Skupina 8">
            <a:extLst>
              <a:ext uri="{FF2B5EF4-FFF2-40B4-BE49-F238E27FC236}">
                <a16:creationId xmlns:a16="http://schemas.microsoft.com/office/drawing/2014/main" xmlns="" id="{9112C221-CF06-42E2-B717-824C59A9992C}"/>
              </a:ext>
            </a:extLst>
          </p:cNvPr>
          <p:cNvGrpSpPr/>
          <p:nvPr/>
        </p:nvGrpSpPr>
        <p:grpSpPr>
          <a:xfrm>
            <a:off x="2585478" y="1301589"/>
            <a:ext cx="2062599" cy="646720"/>
            <a:chOff x="4663962" y="1838379"/>
            <a:chExt cx="2062599" cy="646720"/>
          </a:xfrm>
        </p:grpSpPr>
        <p:sp>
          <p:nvSpPr>
            <p:cNvPr id="10" name="Obdélník: se zakulacenými rohy 9">
              <a:extLst>
                <a:ext uri="{FF2B5EF4-FFF2-40B4-BE49-F238E27FC236}">
                  <a16:creationId xmlns:a16="http://schemas.microsoft.com/office/drawing/2014/main" xmlns="" id="{BD6D639B-5C53-4A4C-8133-63530466888B}"/>
                </a:ext>
              </a:extLst>
            </p:cNvPr>
            <p:cNvSpPr/>
            <p:nvPr/>
          </p:nvSpPr>
          <p:spPr>
            <a:xfrm>
              <a:off x="4663962" y="1838379"/>
              <a:ext cx="2062599" cy="646720"/>
            </a:xfrm>
            <a:prstGeom prst="roundRect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Obdélník: se zakulacenými rohy 4">
              <a:extLst>
                <a:ext uri="{FF2B5EF4-FFF2-40B4-BE49-F238E27FC236}">
                  <a16:creationId xmlns:a16="http://schemas.microsoft.com/office/drawing/2014/main" xmlns="" id="{489D1E83-8138-4E6A-B864-FAB83EC83BFC}"/>
                </a:ext>
              </a:extLst>
            </p:cNvPr>
            <p:cNvSpPr txBox="1"/>
            <p:nvPr/>
          </p:nvSpPr>
          <p:spPr>
            <a:xfrm>
              <a:off x="4695532" y="1869949"/>
              <a:ext cx="1999459" cy="583580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200" b="1" kern="1200" dirty="0">
                  <a:solidFill>
                    <a:srgbClr val="002060"/>
                  </a:solidFill>
                </a:rPr>
                <a:t>CZECRIN OFFICE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200" kern="1200" dirty="0">
                  <a:solidFill>
                    <a:srgbClr val="002060"/>
                  </a:solidFill>
                </a:rPr>
                <a:t>Bc. Hana Vladíková, BBA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200" kern="1200" dirty="0">
                  <a:solidFill>
                    <a:srgbClr val="002060"/>
                  </a:solidFill>
                </a:rPr>
                <a:t>Projektová podpora</a:t>
              </a:r>
            </a:p>
          </p:txBody>
        </p:sp>
      </p:grpSp>
      <p:grpSp>
        <p:nvGrpSpPr>
          <p:cNvPr id="12" name="Skupina 11">
            <a:extLst>
              <a:ext uri="{FF2B5EF4-FFF2-40B4-BE49-F238E27FC236}">
                <a16:creationId xmlns:a16="http://schemas.microsoft.com/office/drawing/2014/main" xmlns="" id="{A65CD962-93A1-4DD1-9423-5F1087567FC4}"/>
              </a:ext>
            </a:extLst>
          </p:cNvPr>
          <p:cNvGrpSpPr/>
          <p:nvPr/>
        </p:nvGrpSpPr>
        <p:grpSpPr>
          <a:xfrm>
            <a:off x="8513547" y="1276172"/>
            <a:ext cx="2062599" cy="646720"/>
            <a:chOff x="4663962" y="1838379"/>
            <a:chExt cx="2062599" cy="646720"/>
          </a:xfrm>
        </p:grpSpPr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xmlns="" id="{8AEC787A-7B41-478C-92CA-D9EDB05A4E20}"/>
                </a:ext>
              </a:extLst>
            </p:cNvPr>
            <p:cNvSpPr/>
            <p:nvPr/>
          </p:nvSpPr>
          <p:spPr>
            <a:xfrm>
              <a:off x="4663962" y="1838379"/>
              <a:ext cx="2062599" cy="646720"/>
            </a:xfrm>
            <a:prstGeom prst="roundRect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Obdélník: se zakulacenými rohy 4">
              <a:extLst>
                <a:ext uri="{FF2B5EF4-FFF2-40B4-BE49-F238E27FC236}">
                  <a16:creationId xmlns:a16="http://schemas.microsoft.com/office/drawing/2014/main" xmlns="" id="{E2ECC842-F081-4DFB-893C-8EB1DB4C62F6}"/>
                </a:ext>
              </a:extLst>
            </p:cNvPr>
            <p:cNvSpPr txBox="1"/>
            <p:nvPr/>
          </p:nvSpPr>
          <p:spPr>
            <a:xfrm>
              <a:off x="4695532" y="1869949"/>
              <a:ext cx="1999459" cy="583580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200" kern="1200" dirty="0">
                  <a:solidFill>
                    <a:srgbClr val="002060"/>
                  </a:solidFill>
                </a:rPr>
                <a:t>MOÚ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200" kern="1200" dirty="0">
                  <a:solidFill>
                    <a:srgbClr val="002060"/>
                  </a:solidFill>
                </a:rPr>
                <a:t>Mgr. Martina Lojová, Ph.D.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200" dirty="0">
                  <a:solidFill>
                    <a:srgbClr val="002060"/>
                  </a:solidFill>
                </a:rPr>
                <a:t>Projektový manažer</a:t>
              </a:r>
              <a:endParaRPr lang="cs-CZ" sz="1200" kern="1200" dirty="0"/>
            </a:p>
          </p:txBody>
        </p:sp>
      </p:grpSp>
      <p:grpSp>
        <p:nvGrpSpPr>
          <p:cNvPr id="15" name="Skupina 14">
            <a:extLst>
              <a:ext uri="{FF2B5EF4-FFF2-40B4-BE49-F238E27FC236}">
                <a16:creationId xmlns:a16="http://schemas.microsoft.com/office/drawing/2014/main" xmlns="" id="{F0BD26CB-DA5D-4E9F-A817-54F9C67E8D87}"/>
              </a:ext>
            </a:extLst>
          </p:cNvPr>
          <p:cNvGrpSpPr/>
          <p:nvPr/>
        </p:nvGrpSpPr>
        <p:grpSpPr>
          <a:xfrm>
            <a:off x="6751457" y="5908084"/>
            <a:ext cx="2062599" cy="646720"/>
            <a:chOff x="4688829" y="4593410"/>
            <a:chExt cx="2062599" cy="646720"/>
          </a:xfrm>
          <a:solidFill>
            <a:srgbClr val="FFE1F6"/>
          </a:solidFill>
        </p:grpSpPr>
        <p:sp>
          <p:nvSpPr>
            <p:cNvPr id="16" name="Obdélník: se zakulacenými rohy 15">
              <a:extLst>
                <a:ext uri="{FF2B5EF4-FFF2-40B4-BE49-F238E27FC236}">
                  <a16:creationId xmlns:a16="http://schemas.microsoft.com/office/drawing/2014/main" xmlns="" id="{3B204C0A-C07E-4854-9AA4-60BE77329888}"/>
                </a:ext>
              </a:extLst>
            </p:cNvPr>
            <p:cNvSpPr/>
            <p:nvPr/>
          </p:nvSpPr>
          <p:spPr>
            <a:xfrm>
              <a:off x="4688829" y="4593410"/>
              <a:ext cx="2062599" cy="646720"/>
            </a:xfrm>
            <a:prstGeom prst="roundRect">
              <a:avLst/>
            </a:prstGeom>
            <a:grpFill/>
            <a:ln w="317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Obdélník: se zakulacenými rohy 4">
              <a:extLst>
                <a:ext uri="{FF2B5EF4-FFF2-40B4-BE49-F238E27FC236}">
                  <a16:creationId xmlns:a16="http://schemas.microsoft.com/office/drawing/2014/main" xmlns="" id="{49384DF2-A6B5-4C8D-AEA8-2B44ADC61B75}"/>
                </a:ext>
              </a:extLst>
            </p:cNvPr>
            <p:cNvSpPr txBox="1"/>
            <p:nvPr/>
          </p:nvSpPr>
          <p:spPr>
            <a:xfrm>
              <a:off x="4748582" y="4642451"/>
              <a:ext cx="1943092" cy="54863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100" kern="1200" dirty="0">
                  <a:solidFill>
                    <a:srgbClr val="002060"/>
                  </a:solidFill>
                </a:rPr>
                <a:t>FN OLOMOUC</a:t>
              </a:r>
            </a:p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100" kern="1200" dirty="0">
                  <a:solidFill>
                    <a:srgbClr val="002060"/>
                  </a:solidFill>
                </a:rPr>
                <a:t>prof. MUDr. Bohuslav Melichar, Ph.D</a:t>
              </a:r>
            </a:p>
          </p:txBody>
        </p:sp>
      </p:grpSp>
      <p:sp>
        <p:nvSpPr>
          <p:cNvPr id="34" name="Zástupný symbol pro zápatí 3">
            <a:extLst>
              <a:ext uri="{FF2B5EF4-FFF2-40B4-BE49-F238E27FC236}">
                <a16:creationId xmlns="" xmlns:a16="http://schemas.microsoft.com/office/drawing/2014/main" id="{409A4519-244F-47BC-AE2B-812A7887666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9682346" y="6370547"/>
            <a:ext cx="5309901" cy="365125"/>
          </a:xfrm>
          <a:prstGeom prst="rect">
            <a:avLst/>
          </a:prstGeom>
        </p:spPr>
        <p:txBody>
          <a:bodyPr/>
          <a:lstStyle/>
          <a:p>
            <a:r>
              <a:rPr lang="cs-CZ" dirty="0" smtClean="0">
                <a:solidFill>
                  <a:srgbClr val="FFE1F6"/>
                </a:solidFill>
              </a:rPr>
              <a:t>CZECRIN ONCO</a:t>
            </a:r>
            <a:endParaRPr lang="cs-CZ" dirty="0">
              <a:solidFill>
                <a:srgbClr val="FFE1F6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685800" y="4286250"/>
            <a:ext cx="3162300" cy="162014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Kick</a:t>
            </a:r>
            <a:r>
              <a:rPr lang="cs-CZ" dirty="0" smtClean="0"/>
              <a:t> </a:t>
            </a:r>
            <a:r>
              <a:rPr lang="cs-CZ" dirty="0" err="1" smtClean="0"/>
              <a:t>Off</a:t>
            </a:r>
            <a:r>
              <a:rPr lang="cs-CZ" dirty="0" smtClean="0"/>
              <a:t> Meeting</a:t>
            </a:r>
          </a:p>
          <a:p>
            <a:pPr algn="ctr"/>
            <a:r>
              <a:rPr lang="cs-CZ" dirty="0" smtClean="0"/>
              <a:t>23.4.2021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02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 smtClean="0"/>
              <a:t>= </a:t>
            </a:r>
            <a:r>
              <a:rPr lang="cs-CZ" sz="3200" b="1" dirty="0" err="1" smtClean="0"/>
              <a:t>G</a:t>
            </a:r>
            <a:r>
              <a:rPr lang="cs-CZ" sz="3200" dirty="0" err="1" smtClean="0"/>
              <a:t>enomic</a:t>
            </a:r>
            <a:r>
              <a:rPr lang="cs-CZ" sz="3200" dirty="0" smtClean="0"/>
              <a:t> </a:t>
            </a:r>
            <a:r>
              <a:rPr lang="cs-CZ" sz="3200" dirty="0" err="1"/>
              <a:t>Alterations</a:t>
            </a:r>
            <a:r>
              <a:rPr lang="cs-CZ" sz="3200" dirty="0"/>
              <a:t> </a:t>
            </a:r>
            <a:r>
              <a:rPr lang="cs-CZ" sz="3200" dirty="0" err="1"/>
              <a:t>Platform</a:t>
            </a:r>
            <a:r>
              <a:rPr lang="cs-CZ" sz="3200" dirty="0"/>
              <a:t> </a:t>
            </a:r>
            <a:r>
              <a:rPr lang="cs-CZ" sz="3200" dirty="0" err="1"/>
              <a:t>for</a:t>
            </a:r>
            <a:r>
              <a:rPr lang="cs-CZ" sz="3200" dirty="0"/>
              <a:t> </a:t>
            </a:r>
            <a:r>
              <a:rPr lang="cs-CZ" sz="3200" b="1" dirty="0" err="1" smtClean="0"/>
              <a:t>N</a:t>
            </a:r>
            <a:r>
              <a:rPr lang="cs-CZ" sz="3200" dirty="0" err="1" smtClean="0"/>
              <a:t>ext</a:t>
            </a:r>
            <a:r>
              <a:rPr lang="cs-CZ" sz="3200" dirty="0" smtClean="0"/>
              <a:t> </a:t>
            </a:r>
            <a:r>
              <a:rPr lang="cs-CZ" sz="3200" dirty="0" err="1" smtClean="0"/>
              <a:t>Clinical</a:t>
            </a:r>
            <a:r>
              <a:rPr lang="cs-CZ" sz="3200" dirty="0" smtClean="0"/>
              <a:t> </a:t>
            </a:r>
            <a:r>
              <a:rPr lang="cs-CZ" sz="3200" b="1" dirty="0" err="1" smtClean="0"/>
              <a:t>S</a:t>
            </a:r>
            <a:r>
              <a:rPr lang="cs-CZ" sz="3200" dirty="0" err="1" smtClean="0"/>
              <a:t>tudies</a:t>
            </a:r>
            <a:r>
              <a:rPr lang="cs-CZ" sz="3200" b="1" i="1" dirty="0" smtClean="0"/>
              <a:t>	</a:t>
            </a:r>
            <a:endParaRPr lang="cs-CZ" sz="3200" dirty="0"/>
          </a:p>
          <a:p>
            <a:r>
              <a:rPr lang="cs-CZ" sz="3200" b="1" dirty="0"/>
              <a:t> </a:t>
            </a:r>
            <a:endParaRPr lang="cs-CZ" sz="32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10412047"/>
              </p:ext>
            </p:extLst>
          </p:nvPr>
        </p:nvGraphicFramePr>
        <p:xfrm>
          <a:off x="120822" y="2314832"/>
          <a:ext cx="6716584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aoblený obdélník 4"/>
          <p:cNvSpPr/>
          <p:nvPr/>
        </p:nvSpPr>
        <p:spPr>
          <a:xfrm>
            <a:off x="8270790" y="2693773"/>
            <a:ext cx="3393988" cy="33775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Zhodnocení přínosu precizní medicíny </a:t>
            </a:r>
          </a:p>
          <a:p>
            <a:pPr algn="ctr"/>
            <a:r>
              <a:rPr lang="cs-CZ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</a:t>
            </a:r>
            <a:r>
              <a:rPr lang="cs-CZ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reálné klinické praxi</a:t>
            </a:r>
          </a:p>
          <a:p>
            <a:pPr algn="ctr"/>
            <a:endParaRPr lang="cs-CZ" sz="24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cs-CZ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Klinické projekty/studie</a:t>
            </a:r>
          </a:p>
          <a:p>
            <a:pPr algn="ctr"/>
            <a:endParaRPr lang="cs-CZ" sz="24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cs-CZ" sz="24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Outcome</a:t>
            </a:r>
            <a:r>
              <a:rPr lang="cs-CZ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cs-CZ" sz="24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based</a:t>
            </a:r>
            <a:r>
              <a:rPr lang="cs-CZ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modely</a:t>
            </a:r>
            <a:endParaRPr lang="cs-CZ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7104563" y="4079788"/>
            <a:ext cx="708454" cy="584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8665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EVOLUTION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rgbClr val="AF0063"/>
                </a:solidFill>
              </a:rPr>
              <a:t>= E</a:t>
            </a:r>
            <a:r>
              <a:rPr lang="cs-CZ" sz="3200" dirty="0" smtClean="0">
                <a:solidFill>
                  <a:srgbClr val="AF0063"/>
                </a:solidFill>
              </a:rPr>
              <a:t>arly </a:t>
            </a:r>
            <a:r>
              <a:rPr lang="cs-CZ" sz="3200" dirty="0" err="1" smtClean="0">
                <a:solidFill>
                  <a:srgbClr val="AF0063"/>
                </a:solidFill>
              </a:rPr>
              <a:t>Intergrati</a:t>
            </a:r>
            <a:r>
              <a:rPr lang="cs-CZ" sz="3200" b="1" dirty="0" err="1" smtClean="0">
                <a:solidFill>
                  <a:srgbClr val="AF0063"/>
                </a:solidFill>
              </a:rPr>
              <a:t>O</a:t>
            </a:r>
            <a:r>
              <a:rPr lang="cs-CZ" sz="3200" dirty="0" err="1" smtClean="0">
                <a:solidFill>
                  <a:srgbClr val="AF0063"/>
                </a:solidFill>
              </a:rPr>
              <a:t>n</a:t>
            </a:r>
            <a:r>
              <a:rPr lang="cs-CZ" sz="3200" dirty="0" smtClean="0">
                <a:solidFill>
                  <a:srgbClr val="AF0063"/>
                </a:solidFill>
              </a:rPr>
              <a:t> </a:t>
            </a:r>
            <a:r>
              <a:rPr lang="cs-CZ" sz="3200" dirty="0" err="1" smtClean="0">
                <a:solidFill>
                  <a:srgbClr val="AF0063"/>
                </a:solidFill>
              </a:rPr>
              <a:t>of</a:t>
            </a:r>
            <a:r>
              <a:rPr lang="cs-CZ" sz="3200" dirty="0" smtClean="0">
                <a:solidFill>
                  <a:srgbClr val="AF0063"/>
                </a:solidFill>
              </a:rPr>
              <a:t>  </a:t>
            </a:r>
            <a:r>
              <a:rPr lang="cs-CZ" sz="3200" b="1" dirty="0" smtClean="0">
                <a:solidFill>
                  <a:srgbClr val="AF0063"/>
                </a:solidFill>
              </a:rPr>
              <a:t>T</a:t>
            </a:r>
            <a:r>
              <a:rPr lang="cs-CZ" sz="3200" dirty="0" smtClean="0">
                <a:solidFill>
                  <a:srgbClr val="AF0063"/>
                </a:solidFill>
              </a:rPr>
              <a:t>arget </a:t>
            </a:r>
            <a:r>
              <a:rPr lang="cs-CZ" sz="3200" dirty="0" err="1" smtClean="0">
                <a:solidFill>
                  <a:srgbClr val="AF0063"/>
                </a:solidFill>
              </a:rPr>
              <a:t>Therapy</a:t>
            </a:r>
            <a:r>
              <a:rPr lang="cs-CZ" sz="3200" dirty="0" smtClean="0">
                <a:solidFill>
                  <a:srgbClr val="AF0063"/>
                </a:solidFill>
              </a:rPr>
              <a:t> in </a:t>
            </a:r>
            <a:r>
              <a:rPr lang="cs-CZ" sz="3200" dirty="0" err="1">
                <a:solidFill>
                  <a:srgbClr val="AF0063"/>
                </a:solidFill>
              </a:rPr>
              <a:t>F</a:t>
            </a:r>
            <a:r>
              <a:rPr lang="cs-CZ" sz="3200" dirty="0" err="1" smtClean="0">
                <a:solidFill>
                  <a:srgbClr val="AF0063"/>
                </a:solidFill>
              </a:rPr>
              <a:t>irst</a:t>
            </a:r>
            <a:r>
              <a:rPr lang="cs-CZ" sz="3200" dirty="0" smtClean="0">
                <a:solidFill>
                  <a:srgbClr val="AF0063"/>
                </a:solidFill>
              </a:rPr>
              <a:t> Line </a:t>
            </a:r>
            <a:r>
              <a:rPr lang="cs-CZ" sz="3200" dirty="0" err="1">
                <a:solidFill>
                  <a:srgbClr val="AF0063"/>
                </a:solidFill>
              </a:rPr>
              <a:t>T</a:t>
            </a:r>
            <a:r>
              <a:rPr lang="cs-CZ" sz="3200" dirty="0" err="1" smtClean="0">
                <a:solidFill>
                  <a:srgbClr val="AF0063"/>
                </a:solidFill>
              </a:rPr>
              <a:t>reatment</a:t>
            </a:r>
            <a:r>
              <a:rPr lang="cs-CZ" sz="3200" dirty="0" smtClean="0">
                <a:solidFill>
                  <a:srgbClr val="AF0063"/>
                </a:solidFill>
              </a:rPr>
              <a:t> </a:t>
            </a:r>
            <a:r>
              <a:rPr lang="cs-CZ" sz="3200" dirty="0" err="1" smtClean="0">
                <a:solidFill>
                  <a:srgbClr val="AF0063"/>
                </a:solidFill>
              </a:rPr>
              <a:t>of</a:t>
            </a:r>
            <a:r>
              <a:rPr lang="cs-CZ" sz="3200" dirty="0" smtClean="0">
                <a:solidFill>
                  <a:srgbClr val="AF0063"/>
                </a:solidFill>
              </a:rPr>
              <a:t> </a:t>
            </a:r>
            <a:r>
              <a:rPr lang="cs-CZ" sz="3200" dirty="0" err="1">
                <a:solidFill>
                  <a:srgbClr val="AF0063"/>
                </a:solidFill>
              </a:rPr>
              <a:t>M</a:t>
            </a:r>
            <a:r>
              <a:rPr lang="cs-CZ" sz="3200" dirty="0" err="1" smtClean="0">
                <a:solidFill>
                  <a:srgbClr val="AF0063"/>
                </a:solidFill>
              </a:rPr>
              <a:t>etastatic</a:t>
            </a:r>
            <a:r>
              <a:rPr lang="cs-CZ" sz="3200" dirty="0" smtClean="0">
                <a:solidFill>
                  <a:srgbClr val="AF0063"/>
                </a:solidFill>
              </a:rPr>
              <a:t> </a:t>
            </a:r>
            <a:r>
              <a:rPr lang="cs-CZ" sz="3200" dirty="0" err="1">
                <a:solidFill>
                  <a:srgbClr val="AF0063"/>
                </a:solidFill>
              </a:rPr>
              <a:t>U</a:t>
            </a:r>
            <a:r>
              <a:rPr lang="cs-CZ" sz="3200" dirty="0" err="1" smtClean="0">
                <a:solidFill>
                  <a:srgbClr val="AF0063"/>
                </a:solidFill>
              </a:rPr>
              <a:t>pper</a:t>
            </a:r>
            <a:r>
              <a:rPr lang="cs-CZ" sz="3200" dirty="0" smtClean="0">
                <a:solidFill>
                  <a:srgbClr val="AF0063"/>
                </a:solidFill>
              </a:rPr>
              <a:t> G</a:t>
            </a:r>
            <a:r>
              <a:rPr lang="cs-CZ" sz="3200" b="1" dirty="0" smtClean="0">
                <a:solidFill>
                  <a:srgbClr val="AF0063"/>
                </a:solidFill>
              </a:rPr>
              <a:t>I</a:t>
            </a:r>
            <a:r>
              <a:rPr lang="cs-CZ" sz="3200" dirty="0" smtClean="0">
                <a:solidFill>
                  <a:srgbClr val="AF0063"/>
                </a:solidFill>
              </a:rPr>
              <a:t> </a:t>
            </a:r>
            <a:r>
              <a:rPr lang="cs-CZ" sz="3200" dirty="0" err="1" smtClean="0">
                <a:solidFill>
                  <a:srgbClr val="AF0063"/>
                </a:solidFill>
              </a:rPr>
              <a:t>Cancers</a:t>
            </a:r>
            <a:endParaRPr lang="cs-CZ" sz="3200" dirty="0" smtClean="0">
              <a:solidFill>
                <a:srgbClr val="AF0063"/>
              </a:solidFill>
            </a:endParaRPr>
          </a:p>
          <a:p>
            <a:r>
              <a:rPr lang="cs-CZ" sz="3200" dirty="0" err="1" smtClean="0">
                <a:solidFill>
                  <a:srgbClr val="AF0063"/>
                </a:solidFill>
              </a:rPr>
              <a:t>Based</a:t>
            </a:r>
            <a:r>
              <a:rPr lang="cs-CZ" sz="3200" dirty="0" smtClean="0">
                <a:solidFill>
                  <a:srgbClr val="AF0063"/>
                </a:solidFill>
              </a:rPr>
              <a:t> on </a:t>
            </a:r>
            <a:r>
              <a:rPr lang="cs-CZ" sz="3200" dirty="0" err="1" smtClean="0">
                <a:solidFill>
                  <a:srgbClr val="AF0063"/>
                </a:solidFill>
              </a:rPr>
              <a:t>ctD</a:t>
            </a:r>
            <a:r>
              <a:rPr lang="cs-CZ" sz="3200" b="1" dirty="0" err="1" smtClean="0">
                <a:solidFill>
                  <a:srgbClr val="AF0063"/>
                </a:solidFill>
              </a:rPr>
              <a:t>N</a:t>
            </a:r>
            <a:r>
              <a:rPr lang="cs-CZ" sz="3200" dirty="0" err="1" smtClean="0">
                <a:solidFill>
                  <a:srgbClr val="AF0063"/>
                </a:solidFill>
              </a:rPr>
              <a:t>A</a:t>
            </a:r>
            <a:r>
              <a:rPr lang="cs-CZ" sz="3200" dirty="0" smtClean="0">
                <a:solidFill>
                  <a:srgbClr val="AF0063"/>
                </a:solidFill>
              </a:rPr>
              <a:t> </a:t>
            </a:r>
            <a:r>
              <a:rPr lang="cs-CZ" sz="3200" dirty="0" err="1">
                <a:solidFill>
                  <a:srgbClr val="AF0063"/>
                </a:solidFill>
              </a:rPr>
              <a:t>L</a:t>
            </a:r>
            <a:r>
              <a:rPr lang="cs-CZ" sz="3200" dirty="0" err="1" smtClean="0">
                <a:solidFill>
                  <a:srgbClr val="AF0063"/>
                </a:solidFill>
              </a:rPr>
              <a:t>evels</a:t>
            </a:r>
            <a:endParaRPr lang="cs-CZ" sz="3200" dirty="0">
              <a:solidFill>
                <a:srgbClr val="AF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8411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Racionále</a:t>
            </a:r>
            <a:r>
              <a:rPr lang="cs-CZ" dirty="0" smtClean="0"/>
              <a:t> studie EVOLUTION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Nádory horního zažívacího traktu, jmenovitě adenokarcinom GEJ, nádor žaludku, tenkého střeva, biliárního traktu, pankreatu a </a:t>
            </a:r>
            <a:r>
              <a:rPr lang="cs-CZ" sz="2400" dirty="0" err="1" smtClean="0"/>
              <a:t>high</a:t>
            </a:r>
            <a:r>
              <a:rPr lang="cs-CZ" sz="2400" dirty="0" smtClean="0"/>
              <a:t> grade GI NEC jsou onemocnění se špatnou prognózou a předpokládaným celkovým přežitím </a:t>
            </a:r>
            <a:r>
              <a:rPr lang="cs-CZ" sz="2400" dirty="0"/>
              <a:t>okolo 12M </a:t>
            </a:r>
            <a:endParaRPr lang="cs-CZ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Identifikace molekulární progrese umožní rychlou změnu terapie a tak má potenciál zlepšit průběh onemocnění pacienta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err="1" smtClean="0"/>
              <a:t>ctDNA</a:t>
            </a:r>
            <a:r>
              <a:rPr lang="cs-CZ" sz="2400" dirty="0" smtClean="0"/>
              <a:t> monitoring je slibnou neinvazivní metodou k zhodnocení léčebné odpovědi, ale také umožní identifikovat případnou </a:t>
            </a:r>
            <a:r>
              <a:rPr lang="cs-CZ" sz="2400" dirty="0" err="1" smtClean="0"/>
              <a:t>targetovatelnou</a:t>
            </a:r>
            <a:r>
              <a:rPr lang="cs-CZ" sz="2400" dirty="0" smtClean="0"/>
              <a:t> molekulární alteraci v plasmě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747380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PharmAround">
      <a:dk1>
        <a:srgbClr val="000000"/>
      </a:dk1>
      <a:lt1>
        <a:srgbClr val="000000"/>
      </a:lt1>
      <a:dk2>
        <a:srgbClr val="FFFFFF"/>
      </a:dk2>
      <a:lt2>
        <a:srgbClr val="FFFFFF"/>
      </a:lt2>
      <a:accent1>
        <a:srgbClr val="AF0063"/>
      </a:accent1>
      <a:accent2>
        <a:srgbClr val="AF0063"/>
      </a:accent2>
      <a:accent3>
        <a:srgbClr val="AF0063"/>
      </a:accent3>
      <a:accent4>
        <a:srgbClr val="AF0063"/>
      </a:accent4>
      <a:accent5>
        <a:srgbClr val="AF0063"/>
      </a:accent5>
      <a:accent6>
        <a:srgbClr val="AF0063"/>
      </a:accent6>
      <a:hlink>
        <a:srgbClr val="AF0063"/>
      </a:hlink>
      <a:folHlink>
        <a:srgbClr val="AF0063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_pharmaround_ppt_template" id="{8EA3A127-7165-43B3-B04A-B1777E05DEAD}" vid="{80D162FB-71FC-4038-AEDA-A2DB4E8584FB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2474</TotalTime>
  <Words>658</Words>
  <Application>Microsoft Office PowerPoint</Application>
  <PresentationFormat>Širokoúhlá obrazovka</PresentationFormat>
  <Paragraphs>152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Open Sans</vt:lpstr>
      <vt:lpstr>Wingdings</vt:lpstr>
      <vt:lpstr>Retrospektiva</vt:lpstr>
      <vt:lpstr>GENESIS – národní platforma výstupů a výsledků doporučení molekulárních tumor boardů, idea klinické studie EVOLUTION</vt:lpstr>
      <vt:lpstr>GENESIS</vt:lpstr>
      <vt:lpstr>GENESIS</vt:lpstr>
      <vt:lpstr>CZECRINonco: příprava platformy GENESIS</vt:lpstr>
      <vt:lpstr>CZECRINonco  = multicentrická spolupráce na akademických klinických studií v onkologii solidních tumorů </vt:lpstr>
      <vt:lpstr>Prezentace aplikace PowerPoint</vt:lpstr>
      <vt:lpstr>GENESIS</vt:lpstr>
      <vt:lpstr>EVOLUTION</vt:lpstr>
      <vt:lpstr>Racionále studie EVOLUTION</vt:lpstr>
      <vt:lpstr>Hypotéza studie</vt:lpstr>
      <vt:lpstr>Design studie a studiová populace</vt:lpstr>
      <vt:lpstr>Procentuální zastoupení targetabilních alterací ze souboru vyšetřených v MTB MOÚ</vt:lpstr>
      <vt:lpstr>EVOLUTION Molecularly-stratified, open label, randomised interventional phase II study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Životní cyklus léčiva – oblasti přednášek</dc:title>
  <dc:creator>JD_DELL</dc:creator>
  <cp:lastModifiedBy>MUDr. Radka Obermannová</cp:lastModifiedBy>
  <cp:revision>126</cp:revision>
  <dcterms:created xsi:type="dcterms:W3CDTF">2017-10-31T14:30:30Z</dcterms:created>
  <dcterms:modified xsi:type="dcterms:W3CDTF">2022-04-27T07:17:46Z</dcterms:modified>
</cp:coreProperties>
</file>