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70" r:id="rId6"/>
    <p:sldId id="281" r:id="rId7"/>
    <p:sldId id="273" r:id="rId8"/>
    <p:sldId id="265" r:id="rId9"/>
    <p:sldId id="277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Eid" initials="ME" lastIdx="1" clrIdx="0">
    <p:extLst>
      <p:ext uri="{19B8F6BF-5375-455C-9EA6-DF929625EA0E}">
        <p15:presenceInfo xmlns:p15="http://schemas.microsoft.com/office/powerpoint/2012/main" userId="7990acae9de068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DC7"/>
    <a:srgbClr val="7660B4"/>
    <a:srgbClr val="654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>
                <a:solidFill>
                  <a:srgbClr val="0070C0"/>
                </a:solidFill>
              </a:rPr>
              <a:t>Celkem analyzováno pacientů: 100</a:t>
            </a:r>
            <a:endParaRPr lang="en-US" sz="1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3141936230719772"/>
          <c:y val="8.0601706282236882E-2"/>
        </c:manualLayout>
      </c:layout>
      <c:overlay val="0"/>
      <c:spPr>
        <a:noFill/>
        <a:ln>
          <a:solidFill>
            <a:srgbClr val="FF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449852095817954"/>
          <c:y val="0.20827370371307188"/>
          <c:w val="0.77783066782116217"/>
          <c:h val="0.815276424464725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3-4951-A628-680102EFF0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23-4951-A628-680102EFF0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14-4CF9-9222-03C20C1D84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14-4CF9-9222-03C20C1D8441}"/>
              </c:ext>
            </c:extLst>
          </c:dPt>
          <c:dLbls>
            <c:dLbl>
              <c:idx val="0"/>
              <c:layout>
                <c:manualLayout>
                  <c:x val="-9.9490649205464909E-2"/>
                  <c:y val="-0.148913987016908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DOPORUČENÍ: 65%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9166326629902"/>
                      <c:h val="0.10194964357259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23-4951-A628-680102EFF06D}"/>
                </c:ext>
              </c:extLst>
            </c:dLbl>
            <c:dLbl>
              <c:idx val="1"/>
              <c:layout>
                <c:manualLayout>
                  <c:x val="9.2940148481640616E-2"/>
                  <c:y val="0.172418307321260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BEZ DOPORUČENÍ</a:t>
                    </a:r>
                    <a:r>
                      <a:rPr lang="en-US" sz="14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: </a:t>
                    </a:r>
                  </a:p>
                  <a:p>
                    <a:pPr>
                      <a:defRPr sz="1600" b="1">
                        <a:solidFill>
                          <a:srgbClr val="002060"/>
                        </a:solidFill>
                      </a:defRPr>
                    </a:pPr>
                    <a:r>
                      <a:rPr lang="en-US" sz="14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35%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30442992482767"/>
                      <c:h val="0.104364950701179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423-4951-A628-680102EFF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Záchyt</c:v>
                </c:pt>
                <c:pt idx="1">
                  <c:v>Bez záchytu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43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3-4951-A628-680102EFF0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5400144376223"/>
          <c:y val="1.0079654669443678E-2"/>
          <c:w val="0.81168656307039411"/>
          <c:h val="0.91995389073876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List1!$A$2:$A$25</c:f>
              <c:strCache>
                <c:ptCount val="24"/>
                <c:pt idx="0">
                  <c:v>Hodgkinův lymfom</c:v>
                </c:pt>
                <c:pt idx="1">
                  <c:v>Ca prostaty</c:v>
                </c:pt>
                <c:pt idx="2">
                  <c:v>Ca štítné žlázy</c:v>
                </c:pt>
                <c:pt idx="3">
                  <c:v>Ca ledviny</c:v>
                </c:pt>
                <c:pt idx="4">
                  <c:v>Seminom</c:v>
                </c:pt>
                <c:pt idx="5">
                  <c:v>Thymom </c:v>
                </c:pt>
                <c:pt idx="6">
                  <c:v>Anální ca</c:v>
                </c:pt>
                <c:pt idx="7">
                  <c:v>Spinoca HaK</c:v>
                </c:pt>
                <c:pt idx="8">
                  <c:v>Glioblastom</c:v>
                </c:pt>
                <c:pt idx="9">
                  <c:v>Ca kůže</c:v>
                </c:pt>
                <c:pt idx="10">
                  <c:v>Ca duodena</c:v>
                </c:pt>
                <c:pt idx="11">
                  <c:v>GIST </c:v>
                </c:pt>
                <c:pt idx="12">
                  <c:v>Mesoteliom </c:v>
                </c:pt>
                <c:pt idx="13">
                  <c:v>Neznámé origo</c:v>
                </c:pt>
                <c:pt idx="14">
                  <c:v>Ca slinných žláz</c:v>
                </c:pt>
                <c:pt idx="15">
                  <c:v>Sarkomy </c:v>
                </c:pt>
                <c:pt idx="16">
                  <c:v>Ca žlučových cest</c:v>
                </c:pt>
                <c:pt idx="17">
                  <c:v>Ca žaludku </c:v>
                </c:pt>
                <c:pt idx="18">
                  <c:v>NET/NEC</c:v>
                </c:pt>
                <c:pt idx="19">
                  <c:v>Ca pankreatu </c:v>
                </c:pt>
                <c:pt idx="20">
                  <c:v>Ca plic</c:v>
                </c:pt>
                <c:pt idx="21">
                  <c:v>Ca prsu</c:v>
                </c:pt>
                <c:pt idx="22">
                  <c:v>CRC</c:v>
                </c:pt>
                <c:pt idx="23">
                  <c:v>Gyn. Nádory</c:v>
                </c:pt>
              </c:strCache>
            </c:strRef>
          </c:cat>
          <c:val>
            <c:numRef>
              <c:f>List1!$B$2:$B$25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8</c:v>
                </c:pt>
                <c:pt idx="19">
                  <c:v>8</c:v>
                </c:pt>
                <c:pt idx="20">
                  <c:v>11</c:v>
                </c:pt>
                <c:pt idx="21">
                  <c:v>13</c:v>
                </c:pt>
                <c:pt idx="22">
                  <c:v>19</c:v>
                </c:pt>
                <c:pt idx="2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6-4A21-831C-449490EAF09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List1!$A$2:$A$25</c:f>
              <c:strCache>
                <c:ptCount val="24"/>
                <c:pt idx="0">
                  <c:v>Hodgkinův lymfom</c:v>
                </c:pt>
                <c:pt idx="1">
                  <c:v>Ca prostaty</c:v>
                </c:pt>
                <c:pt idx="2">
                  <c:v>Ca štítné žlázy</c:v>
                </c:pt>
                <c:pt idx="3">
                  <c:v>Ca ledviny</c:v>
                </c:pt>
                <c:pt idx="4">
                  <c:v>Seminom</c:v>
                </c:pt>
                <c:pt idx="5">
                  <c:v>Thymom </c:v>
                </c:pt>
                <c:pt idx="6">
                  <c:v>Anální ca</c:v>
                </c:pt>
                <c:pt idx="7">
                  <c:v>Spinoca HaK</c:v>
                </c:pt>
                <c:pt idx="8">
                  <c:v>Glioblastom</c:v>
                </c:pt>
                <c:pt idx="9">
                  <c:v>Ca kůže</c:v>
                </c:pt>
                <c:pt idx="10">
                  <c:v>Ca duodena</c:v>
                </c:pt>
                <c:pt idx="11">
                  <c:v>GIST </c:v>
                </c:pt>
                <c:pt idx="12">
                  <c:v>Mesoteliom </c:v>
                </c:pt>
                <c:pt idx="13">
                  <c:v>Neznámé origo</c:v>
                </c:pt>
                <c:pt idx="14">
                  <c:v>Ca slinných žláz</c:v>
                </c:pt>
                <c:pt idx="15">
                  <c:v>Sarkomy </c:v>
                </c:pt>
                <c:pt idx="16">
                  <c:v>Ca žlučových cest</c:v>
                </c:pt>
                <c:pt idx="17">
                  <c:v>Ca žaludku </c:v>
                </c:pt>
                <c:pt idx="18">
                  <c:v>NET/NEC</c:v>
                </c:pt>
                <c:pt idx="19">
                  <c:v>Ca pankreatu </c:v>
                </c:pt>
                <c:pt idx="20">
                  <c:v>Ca plic</c:v>
                </c:pt>
                <c:pt idx="21">
                  <c:v>Ca prsu</c:v>
                </c:pt>
                <c:pt idx="22">
                  <c:v>CRC</c:v>
                </c:pt>
                <c:pt idx="23">
                  <c:v>Gyn. Nádory</c:v>
                </c:pt>
              </c:strCache>
            </c:strRef>
          </c:cat>
          <c:val>
            <c:numRef>
              <c:f>List1!$C$2:$C$25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1-5566-4A21-831C-449490EAF09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List1!$A$2:$A$25</c:f>
              <c:strCache>
                <c:ptCount val="24"/>
                <c:pt idx="0">
                  <c:v>Hodgkinův lymfom</c:v>
                </c:pt>
                <c:pt idx="1">
                  <c:v>Ca prostaty</c:v>
                </c:pt>
                <c:pt idx="2">
                  <c:v>Ca štítné žlázy</c:v>
                </c:pt>
                <c:pt idx="3">
                  <c:v>Ca ledviny</c:v>
                </c:pt>
                <c:pt idx="4">
                  <c:v>Seminom</c:v>
                </c:pt>
                <c:pt idx="5">
                  <c:v>Thymom </c:v>
                </c:pt>
                <c:pt idx="6">
                  <c:v>Anální ca</c:v>
                </c:pt>
                <c:pt idx="7">
                  <c:v>Spinoca HaK</c:v>
                </c:pt>
                <c:pt idx="8">
                  <c:v>Glioblastom</c:v>
                </c:pt>
                <c:pt idx="9">
                  <c:v>Ca kůže</c:v>
                </c:pt>
                <c:pt idx="10">
                  <c:v>Ca duodena</c:v>
                </c:pt>
                <c:pt idx="11">
                  <c:v>GIST </c:v>
                </c:pt>
                <c:pt idx="12">
                  <c:v>Mesoteliom </c:v>
                </c:pt>
                <c:pt idx="13">
                  <c:v>Neznámé origo</c:v>
                </c:pt>
                <c:pt idx="14">
                  <c:v>Ca slinných žláz</c:v>
                </c:pt>
                <c:pt idx="15">
                  <c:v>Sarkomy </c:v>
                </c:pt>
                <c:pt idx="16">
                  <c:v>Ca žlučových cest</c:v>
                </c:pt>
                <c:pt idx="17">
                  <c:v>Ca žaludku </c:v>
                </c:pt>
                <c:pt idx="18">
                  <c:v>NET/NEC</c:v>
                </c:pt>
                <c:pt idx="19">
                  <c:v>Ca pankreatu </c:v>
                </c:pt>
                <c:pt idx="20">
                  <c:v>Ca plic</c:v>
                </c:pt>
                <c:pt idx="21">
                  <c:v>Ca prsu</c:v>
                </c:pt>
                <c:pt idx="22">
                  <c:v>CRC</c:v>
                </c:pt>
                <c:pt idx="23">
                  <c:v>Gyn. Nádory</c:v>
                </c:pt>
              </c:strCache>
            </c:strRef>
          </c:cat>
          <c:val>
            <c:numRef>
              <c:f>List1!$D$2:$D$25</c:f>
              <c:numCache>
                <c:formatCode>General</c:formatCode>
                <c:ptCount val="24"/>
              </c:numCache>
            </c:numRef>
          </c:val>
          <c:extLst>
            <c:ext xmlns:c16="http://schemas.microsoft.com/office/drawing/2014/chart" uri="{C3380CC4-5D6E-409C-BE32-E72D297353CC}">
              <c16:uniqueId val="{00000002-5566-4A21-831C-449490EAF0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0063680"/>
        <c:axId val="230065320"/>
      </c:barChart>
      <c:catAx>
        <c:axId val="23006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065320"/>
        <c:crosses val="autoZero"/>
        <c:auto val="1"/>
        <c:lblAlgn val="ctr"/>
        <c:lblOffset val="100"/>
        <c:noMultiLvlLbl val="0"/>
      </c:catAx>
      <c:valAx>
        <c:axId val="230065320"/>
        <c:scaling>
          <c:orientation val="minMax"/>
          <c:max val="2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0636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List1!$A$2:$A$40</c:f>
              <c:strCache>
                <c:ptCount val="39"/>
                <c:pt idx="0">
                  <c:v>TMB</c:v>
                </c:pt>
                <c:pt idx="1">
                  <c:v>mPIK3CA</c:v>
                </c:pt>
                <c:pt idx="2">
                  <c:v>PD-L1</c:v>
                </c:pt>
                <c:pt idx="3">
                  <c:v>aERBB2</c:v>
                </c:pt>
                <c:pt idx="4">
                  <c:v>aFGFR1</c:v>
                </c:pt>
                <c:pt idx="5">
                  <c:v>aEGFR</c:v>
                </c:pt>
                <c:pt idx="6">
                  <c:v>mPTEN</c:v>
                </c:pt>
                <c:pt idx="7">
                  <c:v>mBRCA1/2</c:v>
                </c:pt>
                <c:pt idx="8">
                  <c:v>mKIT</c:v>
                </c:pt>
                <c:pt idx="9">
                  <c:v>mMET</c:v>
                </c:pt>
                <c:pt idx="10">
                  <c:v>MSI</c:v>
                </c:pt>
                <c:pt idx="11">
                  <c:v>aCDK6</c:v>
                </c:pt>
                <c:pt idx="12">
                  <c:v>mAKT1</c:v>
                </c:pt>
                <c:pt idx="13">
                  <c:v>mEGFR</c:v>
                </c:pt>
                <c:pt idx="14">
                  <c:v>mERBB2</c:v>
                </c:pt>
                <c:pt idx="15">
                  <c:v>aMET</c:v>
                </c:pt>
                <c:pt idx="16">
                  <c:v>aPIK3CA</c:v>
                </c:pt>
                <c:pt idx="17">
                  <c:v>aALK</c:v>
                </c:pt>
                <c:pt idx="18">
                  <c:v>aCDK4</c:v>
                </c:pt>
                <c:pt idx="19">
                  <c:v>mCDKN2A</c:v>
                </c:pt>
                <c:pt idx="20">
                  <c:v>mATM</c:v>
                </c:pt>
                <c:pt idx="21">
                  <c:v>mRET</c:v>
                </c:pt>
                <c:pt idx="22">
                  <c:v>mBLM</c:v>
                </c:pt>
                <c:pt idx="23">
                  <c:v>aPDGFRa</c:v>
                </c:pt>
                <c:pt idx="24">
                  <c:v>mPDGFRa</c:v>
                </c:pt>
                <c:pt idx="25">
                  <c:v>aRICTOR</c:v>
                </c:pt>
                <c:pt idx="26">
                  <c:v>aFGFR4</c:v>
                </c:pt>
                <c:pt idx="27">
                  <c:v>wtRAS</c:v>
                </c:pt>
                <c:pt idx="28">
                  <c:v>aFGFR3</c:v>
                </c:pt>
                <c:pt idx="29">
                  <c:v>mFGFR1</c:v>
                </c:pt>
                <c:pt idx="30">
                  <c:v>dPTEN</c:v>
                </c:pt>
                <c:pt idx="31">
                  <c:v>mPALB2</c:v>
                </c:pt>
                <c:pt idx="32">
                  <c:v>mBRIP1</c:v>
                </c:pt>
                <c:pt idx="33">
                  <c:v>mCHEK2</c:v>
                </c:pt>
                <c:pt idx="34">
                  <c:v>mCHEK12</c:v>
                </c:pt>
                <c:pt idx="35">
                  <c:v>mCDK12</c:v>
                </c:pt>
                <c:pt idx="36">
                  <c:v>mFOXL2</c:v>
                </c:pt>
                <c:pt idx="37">
                  <c:v>mARID1A</c:v>
                </c:pt>
                <c:pt idx="38">
                  <c:v>mFANCL</c:v>
                </c:pt>
              </c:strCache>
            </c:strRef>
          </c:cat>
          <c:val>
            <c:numRef>
              <c:f>List1!$B$2:$B$40</c:f>
              <c:numCache>
                <c:formatCode>General</c:formatCode>
                <c:ptCount val="39"/>
                <c:pt idx="0">
                  <c:v>14</c:v>
                </c:pt>
                <c:pt idx="1">
                  <c:v>14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E-4687-B127-3C9EE3D5B3E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List1!$A$2:$A$40</c:f>
              <c:strCache>
                <c:ptCount val="39"/>
                <c:pt idx="0">
                  <c:v>TMB</c:v>
                </c:pt>
                <c:pt idx="1">
                  <c:v>mPIK3CA</c:v>
                </c:pt>
                <c:pt idx="2">
                  <c:v>PD-L1</c:v>
                </c:pt>
                <c:pt idx="3">
                  <c:v>aERBB2</c:v>
                </c:pt>
                <c:pt idx="4">
                  <c:v>aFGFR1</c:v>
                </c:pt>
                <c:pt idx="5">
                  <c:v>aEGFR</c:v>
                </c:pt>
                <c:pt idx="6">
                  <c:v>mPTEN</c:v>
                </c:pt>
                <c:pt idx="7">
                  <c:v>mBRCA1/2</c:v>
                </c:pt>
                <c:pt idx="8">
                  <c:v>mKIT</c:v>
                </c:pt>
                <c:pt idx="9">
                  <c:v>mMET</c:v>
                </c:pt>
                <c:pt idx="10">
                  <c:v>MSI</c:v>
                </c:pt>
                <c:pt idx="11">
                  <c:v>aCDK6</c:v>
                </c:pt>
                <c:pt idx="12">
                  <c:v>mAKT1</c:v>
                </c:pt>
                <c:pt idx="13">
                  <c:v>mEGFR</c:v>
                </c:pt>
                <c:pt idx="14">
                  <c:v>mERBB2</c:v>
                </c:pt>
                <c:pt idx="15">
                  <c:v>aMET</c:v>
                </c:pt>
                <c:pt idx="16">
                  <c:v>aPIK3CA</c:v>
                </c:pt>
                <c:pt idx="17">
                  <c:v>aALK</c:v>
                </c:pt>
                <c:pt idx="18">
                  <c:v>aCDK4</c:v>
                </c:pt>
                <c:pt idx="19">
                  <c:v>mCDKN2A</c:v>
                </c:pt>
                <c:pt idx="20">
                  <c:v>mATM</c:v>
                </c:pt>
                <c:pt idx="21">
                  <c:v>mRET</c:v>
                </c:pt>
                <c:pt idx="22">
                  <c:v>mBLM</c:v>
                </c:pt>
                <c:pt idx="23">
                  <c:v>aPDGFRa</c:v>
                </c:pt>
                <c:pt idx="24">
                  <c:v>mPDGFRa</c:v>
                </c:pt>
                <c:pt idx="25">
                  <c:v>aRICTOR</c:v>
                </c:pt>
                <c:pt idx="26">
                  <c:v>aFGFR4</c:v>
                </c:pt>
                <c:pt idx="27">
                  <c:v>wtRAS</c:v>
                </c:pt>
                <c:pt idx="28">
                  <c:v>aFGFR3</c:v>
                </c:pt>
                <c:pt idx="29">
                  <c:v>mFGFR1</c:v>
                </c:pt>
                <c:pt idx="30">
                  <c:v>dPTEN</c:v>
                </c:pt>
                <c:pt idx="31">
                  <c:v>mPALB2</c:v>
                </c:pt>
                <c:pt idx="32">
                  <c:v>mBRIP1</c:v>
                </c:pt>
                <c:pt idx="33">
                  <c:v>mCHEK2</c:v>
                </c:pt>
                <c:pt idx="34">
                  <c:v>mCHEK12</c:v>
                </c:pt>
                <c:pt idx="35">
                  <c:v>mCDK12</c:v>
                </c:pt>
                <c:pt idx="36">
                  <c:v>mFOXL2</c:v>
                </c:pt>
                <c:pt idx="37">
                  <c:v>mARID1A</c:v>
                </c:pt>
                <c:pt idx="38">
                  <c:v>mFANCL</c:v>
                </c:pt>
              </c:strCache>
            </c:strRef>
          </c:cat>
          <c:val>
            <c:numRef>
              <c:f>List1!$C$2:$C$40</c:f>
              <c:numCache>
                <c:formatCode>General</c:formatCode>
                <c:ptCount val="39"/>
              </c:numCache>
            </c:numRef>
          </c:val>
          <c:extLst>
            <c:ext xmlns:c16="http://schemas.microsoft.com/office/drawing/2014/chart" uri="{C3380CC4-5D6E-409C-BE32-E72D297353CC}">
              <c16:uniqueId val="{00000001-A32E-4687-B127-3C9EE3D5B3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List1!$A$2:$A$40</c:f>
              <c:strCache>
                <c:ptCount val="39"/>
                <c:pt idx="0">
                  <c:v>TMB</c:v>
                </c:pt>
                <c:pt idx="1">
                  <c:v>mPIK3CA</c:v>
                </c:pt>
                <c:pt idx="2">
                  <c:v>PD-L1</c:v>
                </c:pt>
                <c:pt idx="3">
                  <c:v>aERBB2</c:v>
                </c:pt>
                <c:pt idx="4">
                  <c:v>aFGFR1</c:v>
                </c:pt>
                <c:pt idx="5">
                  <c:v>aEGFR</c:v>
                </c:pt>
                <c:pt idx="6">
                  <c:v>mPTEN</c:v>
                </c:pt>
                <c:pt idx="7">
                  <c:v>mBRCA1/2</c:v>
                </c:pt>
                <c:pt idx="8">
                  <c:v>mKIT</c:v>
                </c:pt>
                <c:pt idx="9">
                  <c:v>mMET</c:v>
                </c:pt>
                <c:pt idx="10">
                  <c:v>MSI</c:v>
                </c:pt>
                <c:pt idx="11">
                  <c:v>aCDK6</c:v>
                </c:pt>
                <c:pt idx="12">
                  <c:v>mAKT1</c:v>
                </c:pt>
                <c:pt idx="13">
                  <c:v>mEGFR</c:v>
                </c:pt>
                <c:pt idx="14">
                  <c:v>mERBB2</c:v>
                </c:pt>
                <c:pt idx="15">
                  <c:v>aMET</c:v>
                </c:pt>
                <c:pt idx="16">
                  <c:v>aPIK3CA</c:v>
                </c:pt>
                <c:pt idx="17">
                  <c:v>aALK</c:v>
                </c:pt>
                <c:pt idx="18">
                  <c:v>aCDK4</c:v>
                </c:pt>
                <c:pt idx="19">
                  <c:v>mCDKN2A</c:v>
                </c:pt>
                <c:pt idx="20">
                  <c:v>mATM</c:v>
                </c:pt>
                <c:pt idx="21">
                  <c:v>mRET</c:v>
                </c:pt>
                <c:pt idx="22">
                  <c:v>mBLM</c:v>
                </c:pt>
                <c:pt idx="23">
                  <c:v>aPDGFRa</c:v>
                </c:pt>
                <c:pt idx="24">
                  <c:v>mPDGFRa</c:v>
                </c:pt>
                <c:pt idx="25">
                  <c:v>aRICTOR</c:v>
                </c:pt>
                <c:pt idx="26">
                  <c:v>aFGFR4</c:v>
                </c:pt>
                <c:pt idx="27">
                  <c:v>wtRAS</c:v>
                </c:pt>
                <c:pt idx="28">
                  <c:v>aFGFR3</c:v>
                </c:pt>
                <c:pt idx="29">
                  <c:v>mFGFR1</c:v>
                </c:pt>
                <c:pt idx="30">
                  <c:v>dPTEN</c:v>
                </c:pt>
                <c:pt idx="31">
                  <c:v>mPALB2</c:v>
                </c:pt>
                <c:pt idx="32">
                  <c:v>mBRIP1</c:v>
                </c:pt>
                <c:pt idx="33">
                  <c:v>mCHEK2</c:v>
                </c:pt>
                <c:pt idx="34">
                  <c:v>mCHEK12</c:v>
                </c:pt>
                <c:pt idx="35">
                  <c:v>mCDK12</c:v>
                </c:pt>
                <c:pt idx="36">
                  <c:v>mFOXL2</c:v>
                </c:pt>
                <c:pt idx="37">
                  <c:v>mARID1A</c:v>
                </c:pt>
                <c:pt idx="38">
                  <c:v>mFANCL</c:v>
                </c:pt>
              </c:strCache>
            </c:strRef>
          </c:cat>
          <c:val>
            <c:numRef>
              <c:f>List1!$D$2:$D$40</c:f>
              <c:numCache>
                <c:formatCode>General</c:formatCode>
                <c:ptCount val="39"/>
              </c:numCache>
            </c:numRef>
          </c:val>
          <c:extLst>
            <c:ext xmlns:c16="http://schemas.microsoft.com/office/drawing/2014/chart" uri="{C3380CC4-5D6E-409C-BE32-E72D297353CC}">
              <c16:uniqueId val="{00000002-A32E-4687-B127-3C9EE3D5B3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0332184"/>
        <c:axId val="720334480"/>
      </c:barChart>
      <c:dateAx>
        <c:axId val="72033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0334480"/>
        <c:crosses val="autoZero"/>
        <c:auto val="0"/>
        <c:lblOffset val="100"/>
        <c:baseTimeUnit val="days"/>
      </c:dateAx>
      <c:valAx>
        <c:axId val="72033448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0332184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800" b="1" dirty="0">
                <a:solidFill>
                  <a:srgbClr val="FF0000"/>
                </a:solidFill>
                <a:latin typeface="+mj-lt"/>
              </a:rPr>
              <a:t>NÁLEZY</a:t>
            </a:r>
            <a:r>
              <a:rPr lang="cs-CZ" sz="1800" b="1" baseline="0" dirty="0">
                <a:solidFill>
                  <a:srgbClr val="FF0000"/>
                </a:solidFill>
                <a:latin typeface="+mj-lt"/>
              </a:rPr>
              <a:t> Z NGS A IHC </a:t>
            </a:r>
            <a:r>
              <a:rPr lang="cs-CZ" sz="1800" b="1" dirty="0">
                <a:solidFill>
                  <a:srgbClr val="FF0000"/>
                </a:solidFill>
                <a:latin typeface="+mj-lt"/>
              </a:rPr>
              <a:t>DLE NEJČASTĚJI</a:t>
            </a:r>
            <a:r>
              <a:rPr lang="cs-CZ" sz="1800" b="1" baseline="0" dirty="0">
                <a:solidFill>
                  <a:srgbClr val="FF0000"/>
                </a:solidFill>
                <a:latin typeface="+mj-lt"/>
              </a:rPr>
              <a:t> ANALYZOVANÝCH </a:t>
            </a:r>
            <a:r>
              <a:rPr lang="cs-CZ" sz="1800" b="1" dirty="0">
                <a:solidFill>
                  <a:srgbClr val="FF0000"/>
                </a:solidFill>
                <a:latin typeface="+mj-lt"/>
              </a:rPr>
              <a:t>DIAGNÓZ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List1!$E$1</c:f>
              <c:strCache>
                <c:ptCount val="1"/>
                <c:pt idx="0">
                  <c:v>mPIK3CA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List1!$E$2:$E$10</c:f>
              <c:numCache>
                <c:formatCode>General</c:formatCode>
                <c:ptCount val="9"/>
                <c:pt idx="3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B-4997-A920-2A2677B669F3}"/>
            </c:ext>
          </c:extLst>
        </c:ser>
        <c:ser>
          <c:idx val="1"/>
          <c:order val="1"/>
          <c:tx>
            <c:strRef>
              <c:f>List1!$F$1</c:f>
              <c:strCache>
                <c:ptCount val="1"/>
                <c:pt idx="0">
                  <c:v>aPIK3CA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List1!$F$2:$F$10</c:f>
              <c:numCache>
                <c:formatCode>General</c:formatCode>
                <c:ptCount val="9"/>
                <c:pt idx="2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B-4997-A920-2A2677B669F3}"/>
            </c:ext>
          </c:extLst>
        </c:ser>
        <c:ser>
          <c:idx val="2"/>
          <c:order val="2"/>
          <c:tx>
            <c:strRef>
              <c:f>List1!$G$1</c:f>
              <c:strCache>
                <c:ptCount val="1"/>
                <c:pt idx="0">
                  <c:v>aERBB2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List1!$G$2:$G$10</c:f>
              <c:numCache>
                <c:formatCode>General</c:formatCode>
                <c:ptCount val="9"/>
                <c:pt idx="1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CB-4997-A920-2A2677B669F3}"/>
            </c:ext>
          </c:extLst>
        </c:ser>
        <c:ser>
          <c:idx val="3"/>
          <c:order val="3"/>
          <c:tx>
            <c:strRef>
              <c:f>List1!$H$1</c:f>
              <c:strCache>
                <c:ptCount val="1"/>
                <c:pt idx="0">
                  <c:v>mERBB2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List1!$H$2:$H$10</c:f>
              <c:numCache>
                <c:formatCode>General</c:formatCode>
                <c:ptCount val="9"/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CB-4997-A920-2A2677B669F3}"/>
            </c:ext>
          </c:extLst>
        </c:ser>
        <c:ser>
          <c:idx val="4"/>
          <c:order val="4"/>
          <c:tx>
            <c:strRef>
              <c:f>List1!$I$1</c:f>
              <c:strCache>
                <c:ptCount val="1"/>
                <c:pt idx="0">
                  <c:v>mBRCA1/2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List1!$I$2:$I$10</c:f>
              <c:numCache>
                <c:formatCode>General</c:formatCode>
                <c:ptCount val="9"/>
                <c:pt idx="4">
                  <c:v>1</c:v>
                </c:pt>
                <c:pt idx="6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CB-4997-A920-2A2677B669F3}"/>
            </c:ext>
          </c:extLst>
        </c:ser>
        <c:ser>
          <c:idx val="5"/>
          <c:order val="5"/>
          <c:tx>
            <c:strRef>
              <c:f>List1!$J$1</c:f>
              <c:strCache>
                <c:ptCount val="1"/>
                <c:pt idx="0">
                  <c:v>aCDK6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List1!$J$2:$J$10</c:f>
              <c:numCache>
                <c:formatCode>General</c:formatCode>
                <c:ptCount val="9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CB-4997-A920-2A2677B669F3}"/>
            </c:ext>
          </c:extLst>
        </c:ser>
        <c:ser>
          <c:idx val="6"/>
          <c:order val="6"/>
          <c:tx>
            <c:strRef>
              <c:f>List1!$K$1</c:f>
              <c:strCache>
                <c:ptCount val="1"/>
                <c:pt idx="0">
                  <c:v>wtRAS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List1!$K$2:$K$10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1CB-4997-A920-2A2677B669F3}"/>
            </c:ext>
          </c:extLst>
        </c:ser>
        <c:ser>
          <c:idx val="7"/>
          <c:order val="7"/>
          <c:tx>
            <c:strRef>
              <c:f>List1!$L$1</c:f>
              <c:strCache>
                <c:ptCount val="1"/>
                <c:pt idx="0">
                  <c:v>aALK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List1!$L$2:$L$10</c:f>
              <c:numCache>
                <c:formatCode>General</c:formatCode>
                <c:ptCount val="9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CB-4997-A920-2A2677B669F3}"/>
            </c:ext>
          </c:extLst>
        </c:ser>
        <c:ser>
          <c:idx val="8"/>
          <c:order val="8"/>
          <c:tx>
            <c:strRef>
              <c:f>List1!$M$1</c:f>
              <c:strCache>
                <c:ptCount val="1"/>
                <c:pt idx="0">
                  <c:v>mMET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List1!$M$2:$M$10</c:f>
              <c:numCache>
                <c:formatCode>General</c:formatCode>
                <c:ptCount val="9"/>
                <c:pt idx="0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CB-4997-A920-2A2677B669F3}"/>
            </c:ext>
          </c:extLst>
        </c:ser>
        <c:ser>
          <c:idx val="9"/>
          <c:order val="9"/>
          <c:tx>
            <c:strRef>
              <c:f>List1!$N$1</c:f>
              <c:strCache>
                <c:ptCount val="1"/>
                <c:pt idx="0">
                  <c:v>mCDKN2A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List1!$N$2:$N$10</c:f>
              <c:numCache>
                <c:formatCode>General</c:formatCode>
                <c:ptCount val="9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8-473B-81E7-FEBB35262364}"/>
            </c:ext>
          </c:extLst>
        </c:ser>
        <c:ser>
          <c:idx val="10"/>
          <c:order val="10"/>
          <c:tx>
            <c:strRef>
              <c:f>List1!$O$1</c:f>
              <c:strCache>
                <c:ptCount val="1"/>
                <c:pt idx="0">
                  <c:v>aFGFR1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List1!$O$2:$O$10</c:f>
              <c:numCache>
                <c:formatCode>General</c:formatCode>
                <c:ptCount val="9"/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8-473B-81E7-FEBB35262364}"/>
            </c:ext>
          </c:extLst>
        </c:ser>
        <c:ser>
          <c:idx val="12"/>
          <c:order val="11"/>
          <c:tx>
            <c:strRef>
              <c:f>List1!$P$1</c:f>
              <c:strCache>
                <c:ptCount val="1"/>
                <c:pt idx="0">
                  <c:v>mFGFR1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List1!$P$2:$P$10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8-473B-81E7-FEBB35262364}"/>
            </c:ext>
          </c:extLst>
        </c:ser>
        <c:ser>
          <c:idx val="13"/>
          <c:order val="12"/>
          <c:tx>
            <c:strRef>
              <c:f>List1!$Q$1</c:f>
              <c:strCache>
                <c:ptCount val="1"/>
                <c:pt idx="0">
                  <c:v>mCHEK2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List1!$Q$2:$Q$10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8-473B-81E7-FEBB35262364}"/>
            </c:ext>
          </c:extLst>
        </c:ser>
        <c:ser>
          <c:idx val="14"/>
          <c:order val="13"/>
          <c:tx>
            <c:strRef>
              <c:f>List1!$R$1</c:f>
              <c:strCache>
                <c:ptCount val="1"/>
                <c:pt idx="0">
                  <c:v>mKIT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List1!$R$2:$R$10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B8-473B-81E7-FEBB35262364}"/>
            </c:ext>
          </c:extLst>
        </c:ser>
        <c:ser>
          <c:idx val="15"/>
          <c:order val="14"/>
          <c:tx>
            <c:strRef>
              <c:f>List1!$S$1</c:f>
              <c:strCache>
                <c:ptCount val="1"/>
                <c:pt idx="0">
                  <c:v>mPALB2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List1!$S$2:$S$10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B8-473B-81E7-FEBB35262364}"/>
            </c:ext>
          </c:extLst>
        </c:ser>
        <c:ser>
          <c:idx val="16"/>
          <c:order val="15"/>
          <c:tx>
            <c:strRef>
              <c:f>List1!$T$1</c:f>
              <c:strCache>
                <c:ptCount val="1"/>
                <c:pt idx="0">
                  <c:v>aEGFR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List1!$T$2:$T$10</c:f>
              <c:numCache>
                <c:formatCode>General</c:formatCode>
                <c:ptCount val="9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B8-473B-81E7-FEBB35262364}"/>
            </c:ext>
          </c:extLst>
        </c:ser>
        <c:ser>
          <c:idx val="17"/>
          <c:order val="16"/>
          <c:tx>
            <c:strRef>
              <c:f>List1!$U$1</c:f>
              <c:strCache>
                <c:ptCount val="1"/>
                <c:pt idx="0">
                  <c:v>mEGFR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List1!$U$2:$U$10</c:f>
              <c:numCache>
                <c:formatCode>General</c:formatCode>
                <c:ptCount val="9"/>
                <c:pt idx="0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B8-473B-81E7-FEBB35262364}"/>
            </c:ext>
          </c:extLst>
        </c:ser>
        <c:ser>
          <c:idx val="18"/>
          <c:order val="17"/>
          <c:tx>
            <c:strRef>
              <c:f>List1!$V$1</c:f>
              <c:strCache>
                <c:ptCount val="1"/>
                <c:pt idx="0">
                  <c:v>aFGFR4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List1!$V$2:$V$10</c:f>
              <c:numCache>
                <c:formatCode>General</c:formatCode>
                <c:ptCount val="9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B8-473B-81E7-FEBB35262364}"/>
            </c:ext>
          </c:extLst>
        </c:ser>
        <c:ser>
          <c:idx val="19"/>
          <c:order val="18"/>
          <c:tx>
            <c:strRef>
              <c:f>List1!$W$1</c:f>
              <c:strCache>
                <c:ptCount val="1"/>
                <c:pt idx="0">
                  <c:v>mAKT1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List1!$W$2:$W$10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B8-473B-81E7-FEBB35262364}"/>
            </c:ext>
          </c:extLst>
        </c:ser>
        <c:ser>
          <c:idx val="20"/>
          <c:order val="19"/>
          <c:tx>
            <c:strRef>
              <c:f>List1!$X$1</c:f>
              <c:strCache>
                <c:ptCount val="1"/>
                <c:pt idx="0">
                  <c:v>mFANCL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List1!$X$2:$X$10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B8-473B-81E7-FEBB35262364}"/>
            </c:ext>
          </c:extLst>
        </c:ser>
        <c:ser>
          <c:idx val="21"/>
          <c:order val="20"/>
          <c:tx>
            <c:strRef>
              <c:f>List1!$Y$1</c:f>
              <c:strCache>
                <c:ptCount val="1"/>
                <c:pt idx="0">
                  <c:v>mCDK12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List1!$Y$2:$Y$10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B8-473B-81E7-FEBB35262364}"/>
            </c:ext>
          </c:extLst>
        </c:ser>
        <c:ser>
          <c:idx val="22"/>
          <c:order val="21"/>
          <c:tx>
            <c:strRef>
              <c:f>List1!$Z$1</c:f>
              <c:strCache>
                <c:ptCount val="1"/>
                <c:pt idx="0">
                  <c:v>mRET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List1!$Z$2:$Z$10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B8-473B-81E7-FEBB35262364}"/>
            </c:ext>
          </c:extLst>
        </c:ser>
        <c:ser>
          <c:idx val="23"/>
          <c:order val="22"/>
          <c:tx>
            <c:strRef>
              <c:f>List1!$AA$1</c:f>
              <c:strCache>
                <c:ptCount val="1"/>
                <c:pt idx="0">
                  <c:v>mFOXL2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List1!$AA$2:$AA$10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B8-473B-81E7-FEBB35262364}"/>
            </c:ext>
          </c:extLst>
        </c:ser>
        <c:ser>
          <c:idx val="24"/>
          <c:order val="23"/>
          <c:tx>
            <c:strRef>
              <c:f>List1!$AB$1</c:f>
              <c:strCache>
                <c:ptCount val="1"/>
                <c:pt idx="0">
                  <c:v>aRICTOR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List1!$AB$2:$AB$10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B8-473B-81E7-FEBB35262364}"/>
            </c:ext>
          </c:extLst>
        </c:ser>
        <c:ser>
          <c:idx val="25"/>
          <c:order val="24"/>
          <c:tx>
            <c:strRef>
              <c:f>List1!$AC$1</c:f>
              <c:strCache>
                <c:ptCount val="1"/>
                <c:pt idx="0">
                  <c:v>dPTEN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List1!$AC$2:$AC$10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B8-473B-81E7-FEBB35262364}"/>
            </c:ext>
          </c:extLst>
        </c:ser>
        <c:ser>
          <c:idx val="26"/>
          <c:order val="25"/>
          <c:tx>
            <c:strRef>
              <c:f>List1!$AD$1</c:f>
              <c:strCache>
                <c:ptCount val="1"/>
                <c:pt idx="0">
                  <c:v>mPTEN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List1!$AD$2:$AD$10</c:f>
              <c:numCache>
                <c:formatCode>General</c:formatCode>
                <c:ptCount val="9"/>
                <c:pt idx="0" formatCode="0">
                  <c:v>1</c:v>
                </c:pt>
                <c:pt idx="4" formatCode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9B8-473B-81E7-FEBB35262364}"/>
            </c:ext>
          </c:extLst>
        </c:ser>
        <c:ser>
          <c:idx val="27"/>
          <c:order val="26"/>
          <c:tx>
            <c:strRef>
              <c:f>List1!$AE$1</c:f>
              <c:strCache>
                <c:ptCount val="1"/>
                <c:pt idx="0">
                  <c:v>mATM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List1!$AE$2:$AE$10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9B8-473B-81E7-FEBB35262364}"/>
            </c:ext>
          </c:extLst>
        </c:ser>
        <c:ser>
          <c:idx val="28"/>
          <c:order val="27"/>
          <c:tx>
            <c:strRef>
              <c:f>List1!$AF$1</c:f>
              <c:strCache>
                <c:ptCount val="1"/>
                <c:pt idx="0">
                  <c:v>mARID1A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List1!$AF$2:$AF$10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9B8-473B-81E7-FEBB35262364}"/>
            </c:ext>
          </c:extLst>
        </c:ser>
        <c:ser>
          <c:idx val="11"/>
          <c:order val="28"/>
          <c:tx>
            <c:strRef>
              <c:f>List1!$AG$1</c:f>
              <c:strCache>
                <c:ptCount val="1"/>
                <c:pt idx="0">
                  <c:v>mBRIP1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List1!$A$2:$A$10</c:f>
              <c:strCache>
                <c:ptCount val="9"/>
                <c:pt idx="0">
                  <c:v>Ca slinných žláz (3)</c:v>
                </c:pt>
                <c:pt idx="1">
                  <c:v>Ca žlučových cest (4)</c:v>
                </c:pt>
                <c:pt idx="2">
                  <c:v>Ca žaludku (5)</c:v>
                </c:pt>
                <c:pt idx="3">
                  <c:v>Ca plic (5)</c:v>
                </c:pt>
                <c:pt idx="4">
                  <c:v>Ca pankreatu (6)</c:v>
                </c:pt>
                <c:pt idx="5">
                  <c:v>NET/NEC (6)</c:v>
                </c:pt>
                <c:pt idx="6">
                  <c:v>Ca prsu (12)</c:v>
                </c:pt>
                <c:pt idx="7">
                  <c:v>CRC (17)</c:v>
                </c:pt>
                <c:pt idx="8">
                  <c:v>Gynekologické nádory (pts = 23)</c:v>
                </c:pt>
              </c:strCache>
            </c:strRef>
          </c:cat>
          <c:val>
            <c:numRef>
              <c:f>List1!$AG$2:$AG$10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D-4D44-AB6F-4D453C200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733152"/>
        <c:axId val="358733480"/>
      </c:barChart>
      <c:catAx>
        <c:axId val="35873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8733480"/>
        <c:crosses val="autoZero"/>
        <c:auto val="1"/>
        <c:lblAlgn val="ctr"/>
        <c:lblOffset val="100"/>
        <c:noMultiLvlLbl val="0"/>
      </c:catAx>
      <c:valAx>
        <c:axId val="35873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873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2.2928150814241838E-2"/>
          <c:y val="7.1264344441422711E-2"/>
          <c:w val="0.96696226661803464"/>
          <c:h val="0.1737647268789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5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36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1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7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6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20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27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7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4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52C2-8909-465B-A3B3-7A3A7FF94835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51FE-E719-4344-8335-21660CEA9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58575" cy="6870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00550" y="1606676"/>
            <a:ext cx="7432548" cy="2908174"/>
          </a:xfrm>
          <a:noFill/>
        </p:spPr>
        <p:txBody>
          <a:bodyPr anchor="ctr" anchorCtr="0">
            <a:noAutofit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Molekulární tumor </a:t>
            </a:r>
            <a:r>
              <a:rPr lang="cs-CZ" sz="5400" b="1" dirty="0" err="1">
                <a:solidFill>
                  <a:srgbClr val="C00000"/>
                </a:solidFill>
              </a:rPr>
              <a:t>board</a:t>
            </a:r>
            <a:r>
              <a:rPr lang="cs-CZ" sz="5400" b="1" dirty="0">
                <a:solidFill>
                  <a:srgbClr val="C00000"/>
                </a:solidFill>
              </a:rPr>
              <a:t> </a:t>
            </a:r>
            <a:r>
              <a:rPr lang="cs-CZ" sz="3600" b="1" dirty="0">
                <a:solidFill>
                  <a:srgbClr val="0070C0"/>
                </a:solidFill>
              </a:rPr>
              <a:t>FN Brno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2000" b="1" dirty="0"/>
              <a:t>Dr. Michal Eid, Prof. RNDr. Ondřej Slabý, Ph.D.</a:t>
            </a:r>
          </a:p>
        </p:txBody>
      </p:sp>
      <p:pic>
        <p:nvPicPr>
          <p:cNvPr id="4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0"/>
            <a:ext cx="30987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942" y="0"/>
            <a:ext cx="2812096" cy="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5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PODĚKOVÁNÍ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6900" cy="487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AMBULANCE SOLIDNÍCH NÁDORŮ IHOK/KNPT FN BRNO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ÚSTAV PATOLOGIE FN BRNO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LABORATOŘ MOLEKULÁRNÍ PATOLOGIE FN BRNO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AMBULANCE LÉKAŘSKÉ GENETIKY IHOK FN BRNO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CHIRURGICKÁ KLINIKA FN BRNO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40" y="2055813"/>
            <a:ext cx="5795859" cy="38687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0"/>
            <a:ext cx="3086100" cy="10539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958" y="0"/>
            <a:ext cx="2995344" cy="10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Molekulárně onkologická indikační komise ve FN Brno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272916683"/>
              </p:ext>
            </p:extLst>
          </p:nvPr>
        </p:nvGraphicFramePr>
        <p:xfrm>
          <a:off x="7890054" y="884590"/>
          <a:ext cx="4301946" cy="456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9960"/>
          </a:xfrm>
        </p:spPr>
        <p:txBody>
          <a:bodyPr>
            <a:normAutofit fontScale="47500" lnSpcReduction="20000"/>
          </a:bodyPr>
          <a:lstStyle/>
          <a:p>
            <a:r>
              <a:rPr lang="cs-CZ" sz="4500" dirty="0"/>
              <a:t>Celkem zasedání MOIK: </a:t>
            </a:r>
          </a:p>
          <a:p>
            <a:pPr lvl="1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11 (od 2/2021)</a:t>
            </a:r>
          </a:p>
          <a:p>
            <a:r>
              <a:rPr lang="cs-CZ" sz="4500" dirty="0"/>
              <a:t>Celkem indikovaných pacientů: </a:t>
            </a:r>
          </a:p>
          <a:p>
            <a:pPr lvl="1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124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pts</a:t>
            </a:r>
            <a:r>
              <a:rPr lang="cs-CZ" sz="4500" dirty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cs-CZ" sz="4500" dirty="0"/>
              <a:t>Věkový medián: </a:t>
            </a:r>
            <a:r>
              <a:rPr lang="cs-CZ" sz="4500" dirty="0">
                <a:solidFill>
                  <a:srgbClr val="002060"/>
                </a:solidFill>
              </a:rPr>
              <a:t>62 let (26-84 let)</a:t>
            </a:r>
          </a:p>
          <a:p>
            <a:pPr lvl="2"/>
            <a:r>
              <a:rPr lang="cs-CZ" sz="4500" dirty="0"/>
              <a:t>Zastoupení pohlaví: </a:t>
            </a:r>
            <a:r>
              <a:rPr lang="cs-CZ" sz="4500" dirty="0">
                <a:solidFill>
                  <a:srgbClr val="002060"/>
                </a:solidFill>
              </a:rPr>
              <a:t>60% ženy : 40% muži</a:t>
            </a:r>
          </a:p>
          <a:p>
            <a:pPr lvl="2"/>
            <a:r>
              <a:rPr lang="cs-CZ" sz="4500" dirty="0"/>
              <a:t>Medián počtu předchozích linií CHT: </a:t>
            </a:r>
            <a:r>
              <a:rPr lang="cs-CZ" sz="4500" dirty="0">
                <a:solidFill>
                  <a:srgbClr val="002060"/>
                </a:solidFill>
              </a:rPr>
              <a:t>2 (0-11)</a:t>
            </a:r>
          </a:p>
          <a:p>
            <a:pPr lvl="2"/>
            <a:r>
              <a:rPr lang="cs-CZ" sz="4500" dirty="0"/>
              <a:t>Dostupná biopsie nevhodná k NGS:</a:t>
            </a:r>
          </a:p>
          <a:p>
            <a:pPr lvl="3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pts</a:t>
            </a:r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lvl="2"/>
            <a:r>
              <a:rPr lang="cs-CZ" sz="4500" dirty="0"/>
              <a:t>Čeká na výsledky: </a:t>
            </a:r>
          </a:p>
          <a:p>
            <a:pPr lvl="3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14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pts</a:t>
            </a:r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cs-CZ" sz="4500" dirty="0"/>
              <a:t>NGS a interpretace výsledků na MOIK: </a:t>
            </a:r>
          </a:p>
          <a:p>
            <a:pPr lvl="3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100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pts</a:t>
            </a:r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4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65 % alespoň 1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targetovatelný</a:t>
            </a:r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 cíl</a:t>
            </a:r>
          </a:p>
          <a:p>
            <a:pPr lvl="4"/>
            <a:r>
              <a:rPr lang="cs-CZ" sz="4500" dirty="0">
                <a:solidFill>
                  <a:srgbClr val="FF0000"/>
                </a:solidFill>
              </a:rPr>
              <a:t>105 </a:t>
            </a:r>
            <a:r>
              <a:rPr lang="cs-CZ" sz="4500" dirty="0" err="1">
                <a:solidFill>
                  <a:srgbClr val="FF0000"/>
                </a:solidFill>
              </a:rPr>
              <a:t>targetovatelných</a:t>
            </a:r>
            <a:r>
              <a:rPr lang="cs-CZ" sz="4500" dirty="0">
                <a:solidFill>
                  <a:srgbClr val="FF0000"/>
                </a:solidFill>
              </a:rPr>
              <a:t> cílů s doporučením cílené terapie</a:t>
            </a:r>
          </a:p>
          <a:p>
            <a:pPr lvl="4"/>
            <a:r>
              <a:rPr lang="cs-CZ" sz="4500" dirty="0">
                <a:solidFill>
                  <a:srgbClr val="FF0000"/>
                </a:solidFill>
              </a:rPr>
              <a:t>TIER I+II + TMB + MSI (+ PD-L1)</a:t>
            </a:r>
          </a:p>
          <a:p>
            <a:pPr lvl="4"/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26 % ≥ 2 </a:t>
            </a:r>
            <a:r>
              <a:rPr lang="cs-CZ" sz="4500" dirty="0" err="1">
                <a:solidFill>
                  <a:schemeClr val="accent5">
                    <a:lumMod val="50000"/>
                  </a:schemeClr>
                </a:solidFill>
              </a:rPr>
              <a:t>targetovatelných</a:t>
            </a:r>
            <a:r>
              <a:rPr lang="cs-CZ" sz="4500" dirty="0">
                <a:solidFill>
                  <a:schemeClr val="accent5">
                    <a:lumMod val="50000"/>
                  </a:schemeClr>
                </a:solidFill>
              </a:rPr>
              <a:t> cílů</a:t>
            </a:r>
          </a:p>
          <a:p>
            <a:endParaRPr lang="cs-CZ" dirty="0"/>
          </a:p>
        </p:txBody>
      </p:sp>
      <p:pic>
        <p:nvPicPr>
          <p:cNvPr id="5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70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087522084"/>
              </p:ext>
            </p:extLst>
          </p:nvPr>
        </p:nvGraphicFramePr>
        <p:xfrm>
          <a:off x="0" y="292892"/>
          <a:ext cx="11887200" cy="62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7937E6DE-C038-AD44-99A1-7D7E55CB6924}"/>
              </a:ext>
            </a:extLst>
          </p:cNvPr>
          <p:cNvSpPr txBox="1"/>
          <p:nvPr/>
        </p:nvSpPr>
        <p:spPr>
          <a:xfrm>
            <a:off x="4667004" y="2890381"/>
            <a:ext cx="7110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j-lt"/>
              </a:rPr>
              <a:t>DIAGNÓZY INDIKOVANÉ  K PREDIKTIVNÍMU TESTOVÁNÍ NA MOIK FN BRNO</a:t>
            </a:r>
          </a:p>
        </p:txBody>
      </p:sp>
      <p:pic>
        <p:nvPicPr>
          <p:cNvPr id="4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3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58362516"/>
              </p:ext>
            </p:extLst>
          </p:nvPr>
        </p:nvGraphicFramePr>
        <p:xfrm>
          <a:off x="677334" y="0"/>
          <a:ext cx="11240346" cy="684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A8416C69-DAF0-FA46-A9C9-63ECFF097C44}"/>
              </a:ext>
            </a:extLst>
          </p:cNvPr>
          <p:cNvSpPr txBox="1"/>
          <p:nvPr/>
        </p:nvSpPr>
        <p:spPr>
          <a:xfrm>
            <a:off x="4678878" y="598537"/>
            <a:ext cx="7238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+mj-lt"/>
              </a:rPr>
              <a:t>ČETNOST JEDNOTLIVÝCH TARGETABILNÍCH ABERACÍ A IMUNOBIOMARKERŮ U PACIENTŮ LÉČENÝCH NA ONKOLOGICKÝCH AMBULANCÍCH FN BRNO</a:t>
            </a:r>
          </a:p>
        </p:txBody>
      </p:sp>
      <p:pic>
        <p:nvPicPr>
          <p:cNvPr id="4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1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296032599"/>
              </p:ext>
            </p:extLst>
          </p:nvPr>
        </p:nvGraphicFramePr>
        <p:xfrm>
          <a:off x="646913" y="154388"/>
          <a:ext cx="10898175" cy="65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9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Molekulárně onkologická indikační komise ve FN Brno k 4/2022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dirty="0"/>
              <a:t>Žádáno na par. 16: </a:t>
            </a:r>
            <a:r>
              <a:rPr lang="cs-CZ" dirty="0">
                <a:solidFill>
                  <a:srgbClr val="FF0000"/>
                </a:solidFill>
              </a:rPr>
              <a:t>19 </a:t>
            </a:r>
            <a:r>
              <a:rPr lang="cs-CZ" dirty="0" err="1">
                <a:solidFill>
                  <a:srgbClr val="FF0000"/>
                </a:solidFill>
              </a:rPr>
              <a:t>pts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cs-CZ" b="1" dirty="0"/>
              <a:t>Zamítnutí: </a:t>
            </a:r>
            <a:r>
              <a:rPr lang="cs-CZ" dirty="0"/>
              <a:t>					</a:t>
            </a:r>
            <a:r>
              <a:rPr lang="cs-CZ" dirty="0">
                <a:solidFill>
                  <a:srgbClr val="0070C0"/>
                </a:solidFill>
              </a:rPr>
              <a:t>8x</a:t>
            </a:r>
            <a:r>
              <a:rPr lang="cs-CZ" dirty="0">
                <a:solidFill>
                  <a:srgbClr val="00B0F0"/>
                </a:solidFill>
              </a:rPr>
              <a:t> </a:t>
            </a:r>
          </a:p>
          <a:p>
            <a:pPr lvl="3"/>
            <a:r>
              <a:rPr lang="cs-CZ" dirty="0"/>
              <a:t>2x </a:t>
            </a:r>
            <a:r>
              <a:rPr lang="cs-CZ" dirty="0" err="1"/>
              <a:t>neratinib</a:t>
            </a:r>
            <a:r>
              <a:rPr lang="cs-CZ" dirty="0"/>
              <a:t> (mERBB2 - </a:t>
            </a:r>
            <a:r>
              <a:rPr lang="cs-CZ" dirty="0" err="1"/>
              <a:t>endocervikální</a:t>
            </a:r>
            <a:r>
              <a:rPr lang="cs-CZ" dirty="0"/>
              <a:t> ca)</a:t>
            </a:r>
          </a:p>
          <a:p>
            <a:pPr lvl="3"/>
            <a:r>
              <a:rPr lang="cs-CZ" dirty="0"/>
              <a:t>2x </a:t>
            </a:r>
            <a:r>
              <a:rPr lang="cs-CZ" dirty="0" err="1"/>
              <a:t>alpelisib</a:t>
            </a:r>
            <a:r>
              <a:rPr lang="cs-CZ" dirty="0"/>
              <a:t> (mPIK3CA – ca </a:t>
            </a:r>
            <a:r>
              <a:rPr lang="cs-CZ" dirty="0" err="1"/>
              <a:t>colon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atezolizumab</a:t>
            </a:r>
            <a:r>
              <a:rPr lang="cs-CZ" dirty="0"/>
              <a:t> (PD-L1 - ca </a:t>
            </a:r>
            <a:r>
              <a:rPr lang="cs-CZ" dirty="0" err="1"/>
              <a:t>parotidy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nivolumab</a:t>
            </a:r>
            <a:r>
              <a:rPr lang="cs-CZ" dirty="0"/>
              <a:t> (PD-L1 - maligní </a:t>
            </a:r>
            <a:r>
              <a:rPr lang="cs-CZ" dirty="0" err="1"/>
              <a:t>mesoteliom</a:t>
            </a:r>
            <a:r>
              <a:rPr lang="cs-CZ" dirty="0"/>
              <a:t> peritonea)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everolimus</a:t>
            </a:r>
            <a:r>
              <a:rPr lang="cs-CZ" dirty="0"/>
              <a:t> (</a:t>
            </a:r>
            <a:r>
              <a:rPr lang="cs-CZ" dirty="0" err="1"/>
              <a:t>mPTEN</a:t>
            </a:r>
            <a:r>
              <a:rPr lang="cs-CZ" dirty="0"/>
              <a:t> - ca pankreatu) – in </a:t>
            </a:r>
            <a:r>
              <a:rPr lang="cs-CZ" dirty="0" err="1"/>
              <a:t>cursu</a:t>
            </a:r>
            <a:r>
              <a:rPr lang="cs-CZ" dirty="0"/>
              <a:t> odvolání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pembrolizumab</a:t>
            </a:r>
            <a:r>
              <a:rPr lang="cs-CZ" dirty="0"/>
              <a:t> (TMB </a:t>
            </a:r>
            <a:r>
              <a:rPr lang="cs-CZ" dirty="0" err="1"/>
              <a:t>high</a:t>
            </a:r>
            <a:r>
              <a:rPr lang="cs-CZ" dirty="0"/>
              <a:t> – ca prsu)</a:t>
            </a:r>
          </a:p>
          <a:p>
            <a:pPr lvl="2"/>
            <a:endParaRPr lang="cs-CZ" dirty="0"/>
          </a:p>
          <a:p>
            <a:pPr lvl="2"/>
            <a:r>
              <a:rPr lang="cs-CZ" b="1" dirty="0"/>
              <a:t>Čekáme na vyjádření pojišťovny:</a:t>
            </a:r>
            <a:r>
              <a:rPr lang="cs-CZ" dirty="0"/>
              <a:t>		 	</a:t>
            </a:r>
            <a:r>
              <a:rPr lang="cs-CZ" dirty="0">
                <a:solidFill>
                  <a:srgbClr val="0070C0"/>
                </a:solidFill>
              </a:rPr>
              <a:t>2x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everolimus</a:t>
            </a:r>
            <a:r>
              <a:rPr lang="cs-CZ" dirty="0"/>
              <a:t> (</a:t>
            </a:r>
            <a:r>
              <a:rPr lang="cs-CZ" dirty="0" err="1"/>
              <a:t>mPTEN</a:t>
            </a:r>
            <a:r>
              <a:rPr lang="cs-CZ" dirty="0"/>
              <a:t> - ca pankreatu)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pembrolizumab</a:t>
            </a:r>
            <a:r>
              <a:rPr lang="cs-CZ" dirty="0"/>
              <a:t> (TMB </a:t>
            </a:r>
            <a:r>
              <a:rPr lang="cs-CZ" dirty="0" err="1"/>
              <a:t>high</a:t>
            </a:r>
            <a:r>
              <a:rPr lang="cs-CZ" dirty="0"/>
              <a:t> ca duodena)</a:t>
            </a:r>
          </a:p>
          <a:p>
            <a:pPr lvl="1"/>
            <a:endParaRPr lang="cs-CZ" dirty="0"/>
          </a:p>
          <a:p>
            <a:pPr lvl="2"/>
            <a:r>
              <a:rPr lang="cs-CZ" b="1" dirty="0"/>
              <a:t>Zahájení terapie dle doporučení MOIK: </a:t>
            </a:r>
            <a:r>
              <a:rPr lang="cs-CZ" dirty="0"/>
              <a:t>		</a:t>
            </a:r>
            <a:r>
              <a:rPr lang="cs-CZ" dirty="0">
                <a:solidFill>
                  <a:srgbClr val="0070C0"/>
                </a:solidFill>
              </a:rPr>
              <a:t>9x</a:t>
            </a:r>
            <a:r>
              <a:rPr lang="cs-CZ" dirty="0">
                <a:solidFill>
                  <a:srgbClr val="00B0F0"/>
                </a:solidFill>
              </a:rPr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Nepožádáno na par. 16: </a:t>
            </a:r>
            <a:r>
              <a:rPr lang="cs-CZ" dirty="0">
                <a:solidFill>
                  <a:srgbClr val="FF0000"/>
                </a:solidFill>
              </a:rPr>
              <a:t>46 </a:t>
            </a:r>
            <a:r>
              <a:rPr lang="cs-CZ" dirty="0" err="1">
                <a:solidFill>
                  <a:srgbClr val="FF0000"/>
                </a:solidFill>
              </a:rPr>
              <a:t>pts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pPr lvl="2"/>
            <a:r>
              <a:rPr lang="cs-CZ" dirty="0"/>
              <a:t>Zatím probíhá standardní terapie 			</a:t>
            </a:r>
            <a:r>
              <a:rPr lang="cs-CZ" dirty="0">
                <a:solidFill>
                  <a:srgbClr val="0070C0"/>
                </a:solidFill>
              </a:rPr>
              <a:t>27x</a:t>
            </a:r>
          </a:p>
          <a:p>
            <a:pPr lvl="2"/>
            <a:r>
              <a:rPr lang="cs-CZ" dirty="0"/>
              <a:t>Progrese a zhoršení klinického stavu			</a:t>
            </a:r>
            <a:r>
              <a:rPr lang="cs-CZ" dirty="0">
                <a:solidFill>
                  <a:srgbClr val="0070C0"/>
                </a:solidFill>
              </a:rPr>
              <a:t>15x</a:t>
            </a:r>
          </a:p>
          <a:p>
            <a:pPr lvl="2"/>
            <a:r>
              <a:rPr lang="cs-CZ" dirty="0"/>
              <a:t>Kontraindikace doporučené terapie			</a:t>
            </a:r>
            <a:r>
              <a:rPr lang="cs-CZ" dirty="0">
                <a:solidFill>
                  <a:srgbClr val="0070C0"/>
                </a:solidFill>
              </a:rPr>
              <a:t>1x</a:t>
            </a:r>
          </a:p>
          <a:p>
            <a:pPr lvl="2"/>
            <a:r>
              <a:rPr lang="cs-CZ" dirty="0"/>
              <a:t>Zahájení terapie při standardní úhradě přípravku	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70C0"/>
                </a:solidFill>
              </a:rPr>
              <a:t>3x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67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Molekulárně onkologická indikační komise ve FN Brno k 4/2022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021" y="1690688"/>
            <a:ext cx="10115746" cy="4829700"/>
          </a:xfrm>
        </p:spPr>
        <p:txBody>
          <a:bodyPr>
            <a:normAutofit/>
          </a:bodyPr>
          <a:lstStyle/>
          <a:p>
            <a:pPr lvl="2"/>
            <a:r>
              <a:rPr lang="cs-CZ" dirty="0"/>
              <a:t>Souhlas RL: </a:t>
            </a:r>
            <a:r>
              <a:rPr lang="cs-CZ" dirty="0">
                <a:solidFill>
                  <a:srgbClr val="0070C0"/>
                </a:solidFill>
              </a:rPr>
              <a:t>9</a:t>
            </a:r>
          </a:p>
          <a:p>
            <a:pPr lvl="3"/>
            <a:r>
              <a:rPr lang="cs-CZ" dirty="0"/>
              <a:t>2x </a:t>
            </a:r>
            <a:r>
              <a:rPr lang="cs-CZ" dirty="0" err="1"/>
              <a:t>pembrolizumab</a:t>
            </a:r>
            <a:r>
              <a:rPr lang="cs-CZ" dirty="0"/>
              <a:t> (MSI-H – ca endometria a TMB-H – ca štítné žlázy grade 3)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nivolumab</a:t>
            </a:r>
            <a:r>
              <a:rPr lang="cs-CZ" dirty="0"/>
              <a:t> (CPS+ ca žaludku)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alpelisib</a:t>
            </a:r>
            <a:r>
              <a:rPr lang="cs-CZ" dirty="0"/>
              <a:t> (mPIK3CA - ca prsu)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neratinib</a:t>
            </a:r>
            <a:r>
              <a:rPr lang="cs-CZ" dirty="0"/>
              <a:t> (</a:t>
            </a:r>
            <a:r>
              <a:rPr lang="cs-CZ" dirty="0" err="1"/>
              <a:t>aEGFR</a:t>
            </a:r>
            <a:r>
              <a:rPr lang="cs-CZ" dirty="0"/>
              <a:t> - ca slinné žlázy)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crizotinib</a:t>
            </a:r>
            <a:r>
              <a:rPr lang="cs-CZ" dirty="0"/>
              <a:t> (</a:t>
            </a:r>
            <a:r>
              <a:rPr lang="cs-CZ" dirty="0" err="1"/>
              <a:t>mMET</a:t>
            </a:r>
            <a:r>
              <a:rPr lang="cs-CZ" dirty="0"/>
              <a:t> - ca pankreatu)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everolimus</a:t>
            </a:r>
            <a:r>
              <a:rPr lang="cs-CZ" dirty="0"/>
              <a:t> (</a:t>
            </a:r>
            <a:r>
              <a:rPr lang="cs-CZ" dirty="0" err="1"/>
              <a:t>aRICTOR</a:t>
            </a:r>
            <a:r>
              <a:rPr lang="cs-CZ" dirty="0"/>
              <a:t> - ca ovaria)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trastuzumab</a:t>
            </a:r>
            <a:r>
              <a:rPr lang="cs-CZ" dirty="0"/>
              <a:t> (aERBB2 - ca žlučníku)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lenvatinib</a:t>
            </a:r>
            <a:r>
              <a:rPr lang="cs-CZ" dirty="0"/>
              <a:t> (amFGFR1 – NEC tlustého střeva)</a:t>
            </a:r>
          </a:p>
          <a:p>
            <a:pPr lvl="2"/>
            <a:r>
              <a:rPr lang="cs-CZ" dirty="0"/>
              <a:t>Standardní úhrada: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3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sunitinib</a:t>
            </a:r>
            <a:r>
              <a:rPr lang="cs-CZ" dirty="0"/>
              <a:t> (</a:t>
            </a:r>
            <a:r>
              <a:rPr lang="cs-CZ" dirty="0" err="1"/>
              <a:t>mPDGFRa</a:t>
            </a:r>
            <a:r>
              <a:rPr lang="cs-CZ" dirty="0"/>
              <a:t> D842V – GIST žaludku)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erlotinib</a:t>
            </a:r>
            <a:r>
              <a:rPr lang="cs-CZ" dirty="0"/>
              <a:t> (</a:t>
            </a:r>
            <a:r>
              <a:rPr lang="cs-CZ" dirty="0" err="1"/>
              <a:t>aEGFR</a:t>
            </a:r>
            <a:r>
              <a:rPr lang="cs-CZ" dirty="0"/>
              <a:t> - </a:t>
            </a:r>
            <a:r>
              <a:rPr lang="cs-CZ" dirty="0" err="1"/>
              <a:t>skvamózní</a:t>
            </a:r>
            <a:r>
              <a:rPr lang="cs-CZ" dirty="0"/>
              <a:t> karcinom plic)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letrozol</a:t>
            </a:r>
            <a:r>
              <a:rPr lang="cs-CZ" dirty="0"/>
              <a:t> (mFOXL2 - </a:t>
            </a:r>
            <a:r>
              <a:rPr lang="cs-CZ" dirty="0" err="1"/>
              <a:t>granulosa</a:t>
            </a:r>
            <a:r>
              <a:rPr lang="cs-CZ" dirty="0"/>
              <a:t> cell tumor ovarií)</a:t>
            </a:r>
          </a:p>
          <a:p>
            <a:endParaRPr lang="cs-CZ" dirty="0"/>
          </a:p>
        </p:txBody>
      </p:sp>
      <p:pic>
        <p:nvPicPr>
          <p:cNvPr id="6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Molekulárně onkologická indikační komise ve FN Brno k 4/2022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312" y="1690688"/>
            <a:ext cx="10115746" cy="4829700"/>
          </a:xfrm>
        </p:spPr>
        <p:txBody>
          <a:bodyPr>
            <a:normAutofit/>
          </a:bodyPr>
          <a:lstStyle/>
          <a:p>
            <a:pPr lvl="2"/>
            <a:r>
              <a:rPr lang="cs-CZ" dirty="0"/>
              <a:t>Souhlas RL: </a:t>
            </a:r>
            <a:r>
              <a:rPr lang="cs-CZ" dirty="0">
                <a:solidFill>
                  <a:srgbClr val="0070C0"/>
                </a:solidFill>
              </a:rPr>
              <a:t>9</a:t>
            </a:r>
            <a:r>
              <a:rPr lang="cs-CZ" dirty="0"/>
              <a:t> </a:t>
            </a:r>
          </a:p>
          <a:p>
            <a:pPr lvl="3"/>
            <a:r>
              <a:rPr lang="cs-CZ" dirty="0"/>
              <a:t>2x </a:t>
            </a:r>
            <a:r>
              <a:rPr lang="cs-CZ" dirty="0" err="1"/>
              <a:t>pembrolizumab</a:t>
            </a:r>
            <a:r>
              <a:rPr lang="cs-CZ" dirty="0"/>
              <a:t> (</a:t>
            </a:r>
            <a:r>
              <a:rPr lang="cs-CZ" dirty="0">
                <a:solidFill>
                  <a:srgbClr val="00B050"/>
                </a:solidFill>
              </a:rPr>
              <a:t>MSI-H – ca endometria </a:t>
            </a:r>
            <a:r>
              <a:rPr lang="cs-CZ" dirty="0"/>
              <a:t>a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TMB-H – ca štítné žlázy grade 3</a:t>
            </a:r>
            <a:r>
              <a:rPr lang="cs-CZ" dirty="0"/>
              <a:t>)</a:t>
            </a:r>
          </a:p>
          <a:p>
            <a:pPr lvl="3"/>
            <a:r>
              <a:rPr lang="cs-CZ" dirty="0">
                <a:solidFill>
                  <a:srgbClr val="00B050"/>
                </a:solidFill>
              </a:rPr>
              <a:t>1x </a:t>
            </a:r>
            <a:r>
              <a:rPr lang="cs-CZ" dirty="0" err="1">
                <a:solidFill>
                  <a:srgbClr val="00B050"/>
                </a:solidFill>
              </a:rPr>
              <a:t>nivolumab</a:t>
            </a:r>
            <a:r>
              <a:rPr lang="cs-CZ" dirty="0">
                <a:solidFill>
                  <a:srgbClr val="00B050"/>
                </a:solidFill>
              </a:rPr>
              <a:t> (CPS+ ca žaludku)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alpelisib</a:t>
            </a:r>
            <a:r>
              <a:rPr lang="cs-CZ" dirty="0">
                <a:solidFill>
                  <a:srgbClr val="7030A0"/>
                </a:solidFill>
              </a:rPr>
              <a:t> (mPIK3CA - ca prsu)</a:t>
            </a:r>
          </a:p>
          <a:p>
            <a:pPr lvl="3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1x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neratinib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aEGFR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- ca slinné žlázy)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crizotinib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mMET</a:t>
            </a:r>
            <a:r>
              <a:rPr lang="cs-CZ" dirty="0">
                <a:solidFill>
                  <a:srgbClr val="7030A0"/>
                </a:solidFill>
              </a:rPr>
              <a:t> - ca pankreatu)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everolimus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aRICTOR</a:t>
            </a:r>
            <a:r>
              <a:rPr lang="cs-CZ" dirty="0">
                <a:solidFill>
                  <a:srgbClr val="7030A0"/>
                </a:solidFill>
              </a:rPr>
              <a:t> - ca ovaria)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trastuzumab</a:t>
            </a:r>
            <a:r>
              <a:rPr lang="cs-CZ" dirty="0">
                <a:solidFill>
                  <a:srgbClr val="7030A0"/>
                </a:solidFill>
              </a:rPr>
              <a:t> (aERBB2 - ca žlučníku)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lenvatinib</a:t>
            </a:r>
            <a:r>
              <a:rPr lang="cs-CZ" dirty="0">
                <a:solidFill>
                  <a:srgbClr val="7030A0"/>
                </a:solidFill>
              </a:rPr>
              <a:t> (amFGFR1 – NEC tlustého střeva)</a:t>
            </a:r>
          </a:p>
          <a:p>
            <a:pPr lvl="2"/>
            <a:r>
              <a:rPr lang="cs-CZ" dirty="0"/>
              <a:t>Standardní úhrada: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3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sunitinib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mPDGFRa</a:t>
            </a:r>
            <a:r>
              <a:rPr lang="cs-CZ" dirty="0">
                <a:solidFill>
                  <a:srgbClr val="7030A0"/>
                </a:solidFill>
              </a:rPr>
              <a:t> D842V – GIST žaludku)</a:t>
            </a:r>
          </a:p>
          <a:p>
            <a:pPr lvl="3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1x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erlotinib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aEGFR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skvamózní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karcinom plic)</a:t>
            </a:r>
          </a:p>
          <a:p>
            <a:pPr lvl="3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1x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letrozol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(mFOXL2 -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granulosa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cell tumor ovarií)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1335003E-4E15-8348-AD75-C2ED5048C252}"/>
              </a:ext>
            </a:extLst>
          </p:cNvPr>
          <p:cNvSpPr/>
          <p:nvPr/>
        </p:nvSpPr>
        <p:spPr>
          <a:xfrm>
            <a:off x="9187665" y="2115056"/>
            <a:ext cx="311085" cy="359892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50A6C6-6E42-6543-88EA-F3C5BEDB213E}"/>
              </a:ext>
            </a:extLst>
          </p:cNvPr>
          <p:cNvSpPr txBox="1"/>
          <p:nvPr/>
        </p:nvSpPr>
        <p:spPr>
          <a:xfrm flipH="1">
            <a:off x="9681402" y="3314354"/>
            <a:ext cx="2324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Hodnocení po 3m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12 pacientů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B050"/>
                </a:solidFill>
              </a:rPr>
              <a:t>2x PR</a:t>
            </a:r>
            <a:r>
              <a:rPr lang="cs-CZ" dirty="0"/>
              <a:t>,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4x SD</a:t>
            </a:r>
            <a:r>
              <a:rPr lang="cs-CZ" dirty="0"/>
              <a:t>, </a:t>
            </a:r>
            <a:r>
              <a:rPr lang="cs-CZ" dirty="0">
                <a:solidFill>
                  <a:srgbClr val="7030A0"/>
                </a:solidFill>
              </a:rPr>
              <a:t>6x PD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u="sng" dirty="0"/>
              <a:t>50% DCR</a:t>
            </a:r>
          </a:p>
        </p:txBody>
      </p:sp>
      <p:pic>
        <p:nvPicPr>
          <p:cNvPr id="6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3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Molekulárně onkologická indikační komise ve FN Brno k 4/2022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312" y="1690688"/>
            <a:ext cx="10115746" cy="4829700"/>
          </a:xfrm>
        </p:spPr>
        <p:txBody>
          <a:bodyPr>
            <a:normAutofit/>
          </a:bodyPr>
          <a:lstStyle/>
          <a:p>
            <a:pPr lvl="2"/>
            <a:r>
              <a:rPr lang="cs-CZ" dirty="0"/>
              <a:t>Souhlas RL: </a:t>
            </a:r>
            <a:r>
              <a:rPr lang="cs-CZ" dirty="0">
                <a:solidFill>
                  <a:srgbClr val="0070C0"/>
                </a:solidFill>
              </a:rPr>
              <a:t>9</a:t>
            </a:r>
            <a:r>
              <a:rPr lang="cs-CZ" dirty="0"/>
              <a:t> </a:t>
            </a:r>
          </a:p>
          <a:p>
            <a:pPr lvl="3"/>
            <a:r>
              <a:rPr lang="cs-CZ" dirty="0"/>
              <a:t>2x </a:t>
            </a:r>
            <a:r>
              <a:rPr lang="cs-CZ" dirty="0" err="1"/>
              <a:t>pembrolizumab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MSI-H – ca endometria </a:t>
            </a:r>
            <a:r>
              <a:rPr lang="cs-CZ" dirty="0"/>
              <a:t>a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TMB-H – ca štítné žlázy grade 3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nivolumab</a:t>
            </a:r>
            <a:r>
              <a:rPr lang="cs-CZ" dirty="0"/>
              <a:t> (CPS+ ca žaludku)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alpelisib</a:t>
            </a:r>
            <a:r>
              <a:rPr lang="cs-CZ" dirty="0">
                <a:solidFill>
                  <a:srgbClr val="7030A0"/>
                </a:solidFill>
              </a:rPr>
              <a:t> (mPIK3CA - ca prsu)</a:t>
            </a:r>
          </a:p>
          <a:p>
            <a:pPr lvl="3"/>
            <a:r>
              <a:rPr lang="cs-CZ" dirty="0">
                <a:solidFill>
                  <a:srgbClr val="FF0000"/>
                </a:solidFill>
              </a:rPr>
              <a:t>1x </a:t>
            </a:r>
            <a:r>
              <a:rPr lang="cs-CZ" dirty="0" err="1">
                <a:solidFill>
                  <a:srgbClr val="FF0000"/>
                </a:solidFill>
              </a:rPr>
              <a:t>neratinib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aEGFR</a:t>
            </a:r>
            <a:r>
              <a:rPr lang="cs-CZ" dirty="0">
                <a:solidFill>
                  <a:srgbClr val="FF0000"/>
                </a:solidFill>
              </a:rPr>
              <a:t> - ca slinné žlázy)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crizotinib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mMET</a:t>
            </a:r>
            <a:r>
              <a:rPr lang="cs-CZ" dirty="0">
                <a:solidFill>
                  <a:srgbClr val="7030A0"/>
                </a:solidFill>
              </a:rPr>
              <a:t> - ca pankreatu)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everolimus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aRICTOR</a:t>
            </a:r>
            <a:r>
              <a:rPr lang="cs-CZ" dirty="0">
                <a:solidFill>
                  <a:srgbClr val="7030A0"/>
                </a:solidFill>
              </a:rPr>
              <a:t> - ca ovaria)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trastuzumab</a:t>
            </a:r>
            <a:r>
              <a:rPr lang="cs-CZ" dirty="0">
                <a:solidFill>
                  <a:srgbClr val="7030A0"/>
                </a:solidFill>
              </a:rPr>
              <a:t> (aERBB2 - ca žlučníku)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lenvatinib</a:t>
            </a:r>
            <a:r>
              <a:rPr lang="cs-CZ" dirty="0">
                <a:solidFill>
                  <a:srgbClr val="7030A0"/>
                </a:solidFill>
              </a:rPr>
              <a:t> (amFGFR1 – NEC tlustého střeva)</a:t>
            </a:r>
          </a:p>
          <a:p>
            <a:pPr lvl="2"/>
            <a:r>
              <a:rPr lang="cs-CZ" dirty="0"/>
              <a:t>Standardní úhrada: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3</a:t>
            </a:r>
          </a:p>
          <a:p>
            <a:pPr lvl="3"/>
            <a:r>
              <a:rPr lang="cs-CZ" dirty="0">
                <a:solidFill>
                  <a:srgbClr val="7030A0"/>
                </a:solidFill>
              </a:rPr>
              <a:t>1x </a:t>
            </a:r>
            <a:r>
              <a:rPr lang="cs-CZ" dirty="0" err="1">
                <a:solidFill>
                  <a:srgbClr val="7030A0"/>
                </a:solidFill>
              </a:rPr>
              <a:t>sunitinib</a:t>
            </a:r>
            <a:r>
              <a:rPr lang="cs-CZ" dirty="0">
                <a:solidFill>
                  <a:srgbClr val="7030A0"/>
                </a:solidFill>
              </a:rPr>
              <a:t> (</a:t>
            </a:r>
            <a:r>
              <a:rPr lang="cs-CZ" dirty="0" err="1">
                <a:solidFill>
                  <a:srgbClr val="7030A0"/>
                </a:solidFill>
              </a:rPr>
              <a:t>mPDGFRa</a:t>
            </a:r>
            <a:r>
              <a:rPr lang="cs-CZ" dirty="0">
                <a:solidFill>
                  <a:srgbClr val="7030A0"/>
                </a:solidFill>
              </a:rPr>
              <a:t> D842v – GIST žaludku)</a:t>
            </a:r>
          </a:p>
          <a:p>
            <a:pPr lvl="3"/>
            <a:r>
              <a:rPr lang="cs-CZ" dirty="0">
                <a:solidFill>
                  <a:srgbClr val="00B050"/>
                </a:solidFill>
              </a:rPr>
              <a:t>1x </a:t>
            </a:r>
            <a:r>
              <a:rPr lang="cs-CZ" dirty="0" err="1">
                <a:solidFill>
                  <a:srgbClr val="00B050"/>
                </a:solidFill>
              </a:rPr>
              <a:t>erlotinib</a:t>
            </a:r>
            <a:r>
              <a:rPr lang="cs-CZ" dirty="0">
                <a:solidFill>
                  <a:srgbClr val="00B050"/>
                </a:solidFill>
              </a:rPr>
              <a:t> (</a:t>
            </a:r>
            <a:r>
              <a:rPr lang="cs-CZ" dirty="0" err="1">
                <a:solidFill>
                  <a:srgbClr val="00B050"/>
                </a:solidFill>
              </a:rPr>
              <a:t>aEGFR</a:t>
            </a:r>
            <a:r>
              <a:rPr lang="cs-CZ" dirty="0">
                <a:solidFill>
                  <a:srgbClr val="00B050"/>
                </a:solidFill>
              </a:rPr>
              <a:t> - </a:t>
            </a:r>
            <a:r>
              <a:rPr lang="cs-CZ" dirty="0" err="1">
                <a:solidFill>
                  <a:srgbClr val="00B050"/>
                </a:solidFill>
              </a:rPr>
              <a:t>skvamózní</a:t>
            </a:r>
            <a:r>
              <a:rPr lang="cs-CZ" dirty="0">
                <a:solidFill>
                  <a:srgbClr val="00B050"/>
                </a:solidFill>
              </a:rPr>
              <a:t> karcinom plic)</a:t>
            </a:r>
          </a:p>
          <a:p>
            <a:pPr lvl="3"/>
            <a:r>
              <a:rPr lang="cs-CZ" dirty="0"/>
              <a:t>1x </a:t>
            </a:r>
            <a:r>
              <a:rPr lang="cs-CZ" dirty="0" err="1"/>
              <a:t>letrozol</a:t>
            </a:r>
            <a:r>
              <a:rPr lang="cs-CZ" dirty="0"/>
              <a:t> (mFOXL2 - </a:t>
            </a:r>
            <a:r>
              <a:rPr lang="cs-CZ" dirty="0" err="1"/>
              <a:t>granulosa</a:t>
            </a:r>
            <a:r>
              <a:rPr lang="cs-CZ" dirty="0"/>
              <a:t> cell tumor ovarií)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1335003E-4E15-8348-AD75-C2ED5048C252}"/>
              </a:ext>
            </a:extLst>
          </p:cNvPr>
          <p:cNvSpPr/>
          <p:nvPr/>
        </p:nvSpPr>
        <p:spPr>
          <a:xfrm>
            <a:off x="9187665" y="2115056"/>
            <a:ext cx="311085" cy="359892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Picture 4" descr="http://www.cmbgt.cz/data/images/thumb/514_2b9e5e4fbd.jpg?1347887291">
            <a:extLst>
              <a:ext uri="{FF2B5EF4-FFF2-40B4-BE49-F238E27FC236}">
                <a16:creationId xmlns:a16="http://schemas.microsoft.com/office/drawing/2014/main" id="{9D117F67-3F46-6545-9965-51673A0E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594"/>
            <a:ext cx="1433885" cy="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F50A6C6-6E42-6543-88EA-F3C5BEDB213E}"/>
              </a:ext>
            </a:extLst>
          </p:cNvPr>
          <p:cNvSpPr txBox="1"/>
          <p:nvPr/>
        </p:nvSpPr>
        <p:spPr>
          <a:xfrm flipH="1">
            <a:off x="9608866" y="2216657"/>
            <a:ext cx="2324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Hodnocení po 3m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/>
              <a:t>12 pacientů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/>
              <a:t>2x PR, 4x SD, </a:t>
            </a:r>
            <a:r>
              <a:rPr lang="cs-CZ" dirty="0">
                <a:solidFill>
                  <a:srgbClr val="7030A0"/>
                </a:solidFill>
              </a:rPr>
              <a:t>6x PD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50% DCR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Hodnocení po 6m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4 pacienti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1x PR</a:t>
            </a:r>
            <a:r>
              <a:rPr lang="cs-CZ" dirty="0"/>
              <a:t>, </a:t>
            </a:r>
            <a:r>
              <a:rPr lang="cs-CZ" dirty="0">
                <a:solidFill>
                  <a:srgbClr val="00B050"/>
                </a:solidFill>
              </a:rPr>
              <a:t>1x SD</a:t>
            </a:r>
            <a:r>
              <a:rPr lang="cs-CZ" dirty="0"/>
              <a:t>, </a:t>
            </a:r>
            <a:r>
              <a:rPr lang="cs-CZ">
                <a:solidFill>
                  <a:srgbClr val="FF0000"/>
                </a:solidFill>
              </a:rPr>
              <a:t>2x PD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Hodnocení po 9m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1 pacient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1x PR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3CFDAE-8857-6E47-ADE1-7FC9B3C3E7DC}"/>
              </a:ext>
            </a:extLst>
          </p:cNvPr>
          <p:cNvSpPr txBox="1"/>
          <p:nvPr/>
        </p:nvSpPr>
        <p:spPr>
          <a:xfrm>
            <a:off x="1692038" y="1077817"/>
            <a:ext cx="8641020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Většina pacientů </a:t>
            </a:r>
            <a:r>
              <a:rPr lang="cs-CZ" sz="2400" dirty="0" err="1"/>
              <a:t>předléčená</a:t>
            </a:r>
            <a:r>
              <a:rPr lang="cs-CZ" sz="2400" dirty="0"/>
              <a:t> s limitovanými možnostmi další terapie</a:t>
            </a:r>
          </a:p>
        </p:txBody>
      </p:sp>
    </p:spTree>
    <p:extLst>
      <p:ext uri="{BB962C8B-B14F-4D97-AF65-F5344CB8AC3E}">
        <p14:creationId xmlns:p14="http://schemas.microsoft.com/office/powerpoint/2010/main" val="23674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28270</TotalTime>
  <Words>778</Words>
  <Application>Microsoft Office PowerPoint</Application>
  <PresentationFormat>Širokoúhlá obrazovka</PresentationFormat>
  <Paragraphs>113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Molekulární tumor board FN Brno Dr. Michal Eid, Prof. RNDr. Ondřej Slabý, Ph.D.</vt:lpstr>
      <vt:lpstr>Molekulárně onkologická indikační komise ve FN Brno</vt:lpstr>
      <vt:lpstr>Prezentace aplikace PowerPoint</vt:lpstr>
      <vt:lpstr>Prezentace aplikace PowerPoint</vt:lpstr>
      <vt:lpstr>Prezentace aplikace PowerPoint</vt:lpstr>
      <vt:lpstr>Molekulárně onkologická indikační komise ve FN Brno k 4/2022</vt:lpstr>
      <vt:lpstr>Molekulárně onkologická indikační komise ve FN Brno k 4/2022</vt:lpstr>
      <vt:lpstr>Molekulárně onkologická indikační komise ve FN Brno k 4/2022</vt:lpstr>
      <vt:lpstr>Molekulárně onkologická indikační komise ve FN Brno k 4/2022</vt:lpstr>
      <vt:lpstr>PODĚKOVÁNÍ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tumorboard výsledky z FN Brno Dr. Michal Eid, Prof. Ondřej Slabý</dc:title>
  <dc:creator>Eid Michal</dc:creator>
  <cp:lastModifiedBy>Andrea Francúzová</cp:lastModifiedBy>
  <cp:revision>148</cp:revision>
  <dcterms:created xsi:type="dcterms:W3CDTF">2021-12-31T07:42:15Z</dcterms:created>
  <dcterms:modified xsi:type="dcterms:W3CDTF">2022-04-27T07:16:31Z</dcterms:modified>
</cp:coreProperties>
</file>