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4" r:id="rId2"/>
    <p:sldId id="525" r:id="rId3"/>
    <p:sldId id="526" r:id="rId4"/>
    <p:sldId id="527" r:id="rId5"/>
    <p:sldId id="528" r:id="rId6"/>
    <p:sldId id="529" r:id="rId7"/>
    <p:sldId id="29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9E9"/>
    <a:srgbClr val="FFE1F6"/>
    <a:srgbClr val="AF00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97" autoAdjust="0"/>
    <p:restoredTop sz="94660"/>
  </p:normalViewPr>
  <p:slideViewPr>
    <p:cSldViewPr snapToGrid="0">
      <p:cViewPr varScale="1">
        <p:scale>
          <a:sx n="90" d="100"/>
          <a:sy n="90" d="100"/>
        </p:scale>
        <p:origin x="22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3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4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2686850067051407E-2"/>
          <c:y val="0.15528578238784871"/>
          <c:w val="0.84945737582175274"/>
          <c:h val="0.82396798521270431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8C32-1A4F-A24C-1964C0E089E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8C32-1A4F-A24C-1964C0E089E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8C32-1A4F-A24C-1964C0E089E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8C32-1A4F-A24C-1964C0E089E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8C32-1A4F-A24C-1964C0E089E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8C32-1A4F-A24C-1964C0E089E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8C32-1A4F-A24C-1964C0E089E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F-8C32-1A4F-A24C-1964C0E089EE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1-8C32-1A4F-A24C-1964C0E089EE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3-8C32-1A4F-A24C-1964C0E089EE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5-8C32-1A4F-A24C-1964C0E089EE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7-8C32-1A4F-A24C-1964C0E089EE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9-8C32-1A4F-A24C-1964C0E089EE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B-8C32-1A4F-A24C-1964C0E089EE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D-8C32-1A4F-A24C-1964C0E089EE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F-8C32-1A4F-A24C-1964C0E089EE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1-8C32-1A4F-A24C-1964C0E089EE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3-8C32-1A4F-A24C-1964C0E089EE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5-8C32-1A4F-A24C-1964C0E089EE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CZ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8C32-1A4F-A24C-1964C0E089EE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CZ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8C32-1A4F-A24C-1964C0E089EE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CZ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8C32-1A4F-A24C-1964C0E089EE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CZ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8C32-1A4F-A24C-1964C0E089EE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CZ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8C32-1A4F-A24C-1964C0E089EE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CZ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8C32-1A4F-A24C-1964C0E089EE}"/>
                </c:ext>
              </c:extLst>
            </c:dLbl>
            <c:dLbl>
              <c:idx val="6"/>
              <c:layout>
                <c:manualLayout>
                  <c:x val="-5.8919543113179394E-2"/>
                  <c:y val="0.104576297287639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CZ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C32-1A4F-A24C-1964C0E089EE}"/>
                </c:ext>
              </c:extLst>
            </c:dLbl>
            <c:dLbl>
              <c:idx val="7"/>
              <c:layout>
                <c:manualLayout>
                  <c:x val="-6.5959971224722524E-2"/>
                  <c:y val="0.1974810146182832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CZ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C32-1A4F-A24C-1964C0E089EE}"/>
                </c:ext>
              </c:extLst>
            </c:dLbl>
            <c:dLbl>
              <c:idx val="8"/>
              <c:layout>
                <c:manualLayout>
                  <c:x val="-0.10307844530847164"/>
                  <c:y val="0.1771218392207027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CZ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C32-1A4F-A24C-1964C0E089EE}"/>
                </c:ext>
              </c:extLst>
            </c:dLbl>
            <c:dLbl>
              <c:idx val="9"/>
              <c:layout>
                <c:manualLayout>
                  <c:x val="-0.15404526768334231"/>
                  <c:y val="0.1421496762566383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CZ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C32-1A4F-A24C-1964C0E089EE}"/>
                </c:ext>
              </c:extLst>
            </c:dLbl>
            <c:dLbl>
              <c:idx val="10"/>
              <c:layout>
                <c:manualLayout>
                  <c:x val="-0.17426306700056288"/>
                  <c:y val="8.046781217610571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err="1"/>
                      <a:t>pankreas</a:t>
                    </a:r>
                    <a:r>
                      <a:rPr lang="en-US" baseline="0" dirty="0"/>
                      <a:t>; </a:t>
                    </a:r>
                    <a:fld id="{3D1874AC-2967-0F4A-910B-2F523D66DD6F}" type="VALUE">
                      <a:rPr lang="en-US" baseline="0"/>
                      <a:pPr>
                        <a:defRPr sz="1800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CZ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8C32-1A4F-A24C-1964C0E089EE}"/>
                </c:ext>
              </c:extLst>
            </c:dLbl>
            <c:dLbl>
              <c:idx val="11"/>
              <c:layout>
                <c:manualLayout>
                  <c:x val="-0.20106712603536581"/>
                  <c:y val="2.727591043089736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CZ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C32-1A4F-A24C-1964C0E089EE}"/>
                </c:ext>
              </c:extLst>
            </c:dLbl>
            <c:dLbl>
              <c:idx val="12"/>
              <c:layout>
                <c:manualLayout>
                  <c:x val="-0.15007406361803388"/>
                  <c:y val="-3.50723563818441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CZ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8C32-1A4F-A24C-1964C0E089EE}"/>
                </c:ext>
              </c:extLst>
            </c:dLbl>
            <c:dLbl>
              <c:idx val="13"/>
              <c:layout>
                <c:manualLayout>
                  <c:x val="8.4232029987923271E-2"/>
                  <c:y val="-4.232695294023198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CZ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8C32-1A4F-A24C-1964C0E089EE}"/>
                </c:ext>
              </c:extLst>
            </c:dLbl>
            <c:dLbl>
              <c:idx val="14"/>
              <c:layout>
                <c:manualLayout>
                  <c:x val="0.2305096796792086"/>
                  <c:y val="-2.26970924209080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CZ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8C32-1A4F-A24C-1964C0E089EE}"/>
                </c:ext>
              </c:extLst>
            </c:dLbl>
            <c:dLbl>
              <c:idx val="1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CZ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8C32-1A4F-A24C-1964C0E089EE}"/>
                </c:ext>
              </c:extLst>
            </c:dLbl>
            <c:dLbl>
              <c:idx val="1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CZ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8C32-1A4F-A24C-1964C0E089EE}"/>
                </c:ext>
              </c:extLst>
            </c:dLbl>
            <c:dLbl>
              <c:idx val="1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CZ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8C32-1A4F-A24C-1964C0E089EE}"/>
                </c:ext>
              </c:extLst>
            </c:dLbl>
            <c:dLbl>
              <c:idx val="1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CZ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8C32-1A4F-A24C-1964C0E089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CZ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List6!$A$1:$A$19</c:f>
              <c:strCache>
                <c:ptCount val="15"/>
                <c:pt idx="0">
                  <c:v>prso</c:v>
                </c:pt>
                <c:pt idx="1">
                  <c:v>CRC</c:v>
                </c:pt>
                <c:pt idx="2">
                  <c:v>plíce</c:v>
                </c:pt>
                <c:pt idx="3">
                  <c:v>primum ignotum</c:v>
                </c:pt>
                <c:pt idx="4">
                  <c:v>sarkomy </c:v>
                </c:pt>
                <c:pt idx="5">
                  <c:v>ostatní </c:v>
                </c:pt>
                <c:pt idx="6">
                  <c:v>CNS</c:v>
                </c:pt>
                <c:pt idx="7">
                  <c:v>žaludek</c:v>
                </c:pt>
                <c:pt idx="8">
                  <c:v>žlučové cesty</c:v>
                </c:pt>
                <c:pt idx="9">
                  <c:v>ovárium </c:v>
                </c:pt>
                <c:pt idx="10">
                  <c:v>panrkeas</c:v>
                </c:pt>
                <c:pt idx="11">
                  <c:v>ORL</c:v>
                </c:pt>
                <c:pt idx="12">
                  <c:v>ledvina </c:v>
                </c:pt>
                <c:pt idx="13">
                  <c:v>štítná žláza </c:v>
                </c:pt>
                <c:pt idx="14">
                  <c:v>melanom </c:v>
                </c:pt>
              </c:strCache>
            </c:strRef>
          </c:cat>
          <c:val>
            <c:numRef>
              <c:f>List6!$C$1:$C$19</c:f>
              <c:numCache>
                <c:formatCode>0.0%</c:formatCode>
                <c:ptCount val="19"/>
                <c:pt idx="0">
                  <c:v>0.16113744075829384</c:v>
                </c:pt>
                <c:pt idx="1">
                  <c:v>0.11848341232227488</c:v>
                </c:pt>
                <c:pt idx="2">
                  <c:v>0.11374407582938388</c:v>
                </c:pt>
                <c:pt idx="3">
                  <c:v>0.11374407582938388</c:v>
                </c:pt>
                <c:pt idx="4">
                  <c:v>8.0568720379146919E-2</c:v>
                </c:pt>
                <c:pt idx="5">
                  <c:v>0.12322274881516587</c:v>
                </c:pt>
                <c:pt idx="6">
                  <c:v>5.6872037914691941E-2</c:v>
                </c:pt>
                <c:pt idx="7">
                  <c:v>4.2654028436018961E-2</c:v>
                </c:pt>
                <c:pt idx="8">
                  <c:v>4.2654028436018961E-2</c:v>
                </c:pt>
                <c:pt idx="9">
                  <c:v>3.3175355450236969E-2</c:v>
                </c:pt>
                <c:pt idx="10">
                  <c:v>2.843601895734597E-2</c:v>
                </c:pt>
                <c:pt idx="11">
                  <c:v>2.3696682464454975E-2</c:v>
                </c:pt>
                <c:pt idx="12">
                  <c:v>2.3696682464454975E-2</c:v>
                </c:pt>
                <c:pt idx="13">
                  <c:v>2.3696682464454975E-2</c:v>
                </c:pt>
                <c:pt idx="14">
                  <c:v>1.8957345971563982E-2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8C32-1A4F-A24C-1964C0E089E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CZ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53A-B147-96E6-475FBE016534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53A-B147-96E6-475FBE016534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53A-B147-96E6-475FBE016534}"/>
              </c:ext>
            </c:extLst>
          </c:dPt>
          <c:dLbls>
            <c:dLbl>
              <c:idx val="0"/>
              <c:layout>
                <c:manualLayout>
                  <c:x val="-7.5768372703412079E-2"/>
                  <c:y val="4.0623177311169434E-2"/>
                </c:manualLayout>
              </c:layout>
              <c:tx>
                <c:rich>
                  <a:bodyPr/>
                  <a:lstStyle/>
                  <a:p>
                    <a:fld id="{A8E7A82A-39FB-45B8-AC81-1112674917E1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31%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720844269466315"/>
                      <c:h val="0.3755555555555555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53A-B147-96E6-475FBE016534}"/>
                </c:ext>
              </c:extLst>
            </c:dLbl>
            <c:dLbl>
              <c:idx val="1"/>
              <c:layout>
                <c:manualLayout>
                  <c:x val="-0.15803040244969374"/>
                  <c:y val="-0.214360418489355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233195538057743"/>
                      <c:h val="0.375555555555555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53A-B147-96E6-475FBE016534}"/>
                </c:ext>
              </c:extLst>
            </c:dLbl>
            <c:dLbl>
              <c:idx val="2"/>
              <c:layout>
                <c:manualLayout>
                  <c:x val="2.8238954505686788E-2"/>
                  <c:y val="-0.39378809419655875"/>
                </c:manualLayout>
              </c:layout>
              <c:tx>
                <c:rich>
                  <a:bodyPr/>
                  <a:lstStyle/>
                  <a:p>
                    <a:fld id="{B939076D-5549-4DC8-A9F5-062C1B782205}" type="CATEGORYNAME">
                      <a:rPr lang="en-US" dirty="0"/>
                      <a:pPr/>
                      <a:t>[CATEGORY NAME]</a:t>
                    </a:fld>
                    <a:r>
                      <a:rPr lang="en-US" baseline="0" dirty="0"/>
                      <a:t>
65%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5005555555555543"/>
                      <c:h val="0.3755555555555555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53A-B147-96E6-475FBE0165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CZ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List8!$A$1:$A$3</c:f>
              <c:strCache>
                <c:ptCount val="3"/>
                <c:pt idx="0">
                  <c:v>silné doporučení</c:v>
                </c:pt>
                <c:pt idx="1">
                  <c:v>slabé doporučení</c:v>
                </c:pt>
                <c:pt idx="2">
                  <c:v>léčba neindikovaná</c:v>
                </c:pt>
              </c:strCache>
            </c:strRef>
          </c:cat>
          <c:val>
            <c:numRef>
              <c:f>List8!$B$1:$B$3</c:f>
              <c:numCache>
                <c:formatCode>0%</c:formatCode>
                <c:ptCount val="3"/>
                <c:pt idx="0">
                  <c:v>0.33</c:v>
                </c:pt>
                <c:pt idx="1">
                  <c:v>0.04</c:v>
                </c:pt>
                <c:pt idx="2">
                  <c:v>0.63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53A-B147-96E6-475FBE01653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CZ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Odpověď na léčbu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E4F-FB4A-8913-E001855C261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E4F-FB4A-8913-E001855C261A}"/>
              </c:ext>
            </c:extLst>
          </c:dPt>
          <c:dLbls>
            <c:dLbl>
              <c:idx val="0"/>
              <c:layout>
                <c:manualLayout>
                  <c:x val="-2.7777777777777779E-3"/>
                  <c:y val="-1.39581510644502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E4F-FB4A-8913-E001855C261A}"/>
                </c:ext>
              </c:extLst>
            </c:dLbl>
            <c:dLbl>
              <c:idx val="1"/>
              <c:layout>
                <c:manualLayout>
                  <c:x val="-1.0185067526415994E-16"/>
                  <c:y val="1.38196267133275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4F-FB4A-8913-E001855C261A}"/>
                </c:ext>
              </c:extLst>
            </c:dLbl>
            <c:dLbl>
              <c:idx val="2"/>
              <c:layout>
                <c:manualLayout>
                  <c:x val="-1.0185067526415994E-16"/>
                  <c:y val="-6.9262175561430602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E4F-FB4A-8913-E001855C26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Sheet1!$A$1:$A$3</c:f>
              <c:strCache>
                <c:ptCount val="3"/>
                <c:pt idx="0">
                  <c:v>PR</c:v>
                </c:pt>
                <c:pt idx="1">
                  <c:v>SD</c:v>
                </c:pt>
                <c:pt idx="2">
                  <c:v>PD</c:v>
                </c:pt>
              </c:strCache>
            </c:strRef>
          </c:cat>
          <c:val>
            <c:numRef>
              <c:f>Sheet1!$B$1:$B$3</c:f>
              <c:numCache>
                <c:formatCode>0%</c:formatCode>
                <c:ptCount val="3"/>
                <c:pt idx="0">
                  <c:v>0.52</c:v>
                </c:pt>
                <c:pt idx="1">
                  <c:v>0.11</c:v>
                </c:pt>
                <c:pt idx="2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E4F-FB4A-8913-E001855C261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0050960"/>
        <c:axId val="112938160"/>
      </c:barChart>
      <c:catAx>
        <c:axId val="110050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CZ"/>
          </a:p>
        </c:txPr>
        <c:crossAx val="112938160"/>
        <c:crosses val="autoZero"/>
        <c:auto val="1"/>
        <c:lblAlgn val="ctr"/>
        <c:lblOffset val="100"/>
        <c:noMultiLvlLbl val="0"/>
      </c:catAx>
      <c:valAx>
        <c:axId val="112938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CZ"/>
          </a:p>
        </c:txPr>
        <c:crossAx val="110050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CZ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0CB8F-7A73-48FD-9671-387E3C7C4921}" type="datetimeFigureOut">
              <a:rPr lang="en-GB" smtClean="0"/>
              <a:t>26/04/2022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CE980-080C-4B9D-98B3-7F51F4D8B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868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7B62DC-4766-4339-9D4F-815CEEE023C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603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81A9A206-5E5E-41AF-90C1-49255CD0CBE2}"/>
              </a:ext>
            </a:extLst>
          </p:cNvPr>
          <p:cNvSpPr/>
          <p:nvPr/>
        </p:nvSpPr>
        <p:spPr>
          <a:xfrm>
            <a:off x="4234" y="6400800"/>
            <a:ext cx="121877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4202C03-6CC1-47C0-B294-F5DCA7E9C9C5}"/>
              </a:ext>
            </a:extLst>
          </p:cNvPr>
          <p:cNvSpPr/>
          <p:nvPr/>
        </p:nvSpPr>
        <p:spPr>
          <a:xfrm>
            <a:off x="1" y="6334125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>
            <a:extLst>
              <a:ext uri="{FF2B5EF4-FFF2-40B4-BE49-F238E27FC236}">
                <a16:creationId xmlns:a16="http://schemas.microsoft.com/office/drawing/2014/main" id="{0F881589-4824-4C73-9456-B0BD546B3D47}"/>
              </a:ext>
            </a:extLst>
          </p:cNvPr>
          <p:cNvCxnSpPr/>
          <p:nvPr/>
        </p:nvCxnSpPr>
        <p:spPr>
          <a:xfrm>
            <a:off x="1208618" y="4343400"/>
            <a:ext cx="987424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8D339D8-D852-48FF-B036-15B7DEB37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9CF9D-F5D7-40D6-89E7-254B5602D392}" type="datetimeFigureOut">
              <a:rPr lang="en-US"/>
              <a:pPr>
                <a:defRPr/>
              </a:pPr>
              <a:t>4/26/22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6252196-D87D-4FF8-ACDE-E8FB840AB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B500493-C003-4644-8C79-A287573B3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7C3D3-EBB3-47F6-89CD-3E0510B21A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6668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41B01-7A4A-481C-9F1A-8B539E304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CFF37-72EF-4FC6-B311-B55B6F1FDAD7}" type="datetimeFigureOut">
              <a:rPr lang="en-US"/>
              <a:pPr>
                <a:defRPr/>
              </a:pPr>
              <a:t>4/26/22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AFFE1-19E1-4E34-9066-F543226DD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AF4B6-4B7E-4E50-BA80-44243A1D3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DE686-3725-4A9D-A794-C9CFE3C040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6665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CDA9C750-0078-4175-AC23-C5C6E3A1EE46}"/>
              </a:ext>
            </a:extLst>
          </p:cNvPr>
          <p:cNvSpPr/>
          <p:nvPr/>
        </p:nvSpPr>
        <p:spPr>
          <a:xfrm>
            <a:off x="4234" y="6400800"/>
            <a:ext cx="121877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2C52F65-7EE5-47C4-BCE2-1451FCCCC8E0}"/>
              </a:ext>
            </a:extLst>
          </p:cNvPr>
          <p:cNvSpPr/>
          <p:nvPr/>
        </p:nvSpPr>
        <p:spPr>
          <a:xfrm>
            <a:off x="1" y="6334125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414786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8762C6F3-FC72-4E40-815E-4BA4469A4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DE7F2-AA01-465E-8AE6-B4722A5121B7}" type="datetimeFigureOut">
              <a:rPr lang="en-US"/>
              <a:pPr>
                <a:defRPr/>
              </a:pPr>
              <a:t>4/26/22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8494F06-AF66-4B72-8D34-FB5C76852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6452745-5381-4856-AAAE-87440303D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F90F99-81EA-4593-A1E8-186B2063F1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7659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6">
            <a:extLst>
              <a:ext uri="{FF2B5EF4-FFF2-40B4-BE49-F238E27FC236}">
                <a16:creationId xmlns:a16="http://schemas.microsoft.com/office/drawing/2014/main" id="{084F491D-F66B-47F4-8C4E-51E0555DFE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5634" y="188913"/>
            <a:ext cx="1682751" cy="6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7">
            <a:extLst>
              <a:ext uri="{FF2B5EF4-FFF2-40B4-BE49-F238E27FC236}">
                <a16:creationId xmlns:a16="http://schemas.microsoft.com/office/drawing/2014/main" id="{16730ADB-45B7-42E6-8BCC-45210651380D}"/>
              </a:ext>
            </a:extLst>
          </p:cNvPr>
          <p:cNvSpPr/>
          <p:nvPr/>
        </p:nvSpPr>
        <p:spPr>
          <a:xfrm>
            <a:off x="531284" y="5051425"/>
            <a:ext cx="11125200" cy="64770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/>
          </a:p>
        </p:txBody>
      </p:sp>
      <p:sp>
        <p:nvSpPr>
          <p:cNvPr id="9" name="Zástupný symbol pro obsah 2"/>
          <p:cNvSpPr>
            <a:spLocks noGrp="1"/>
          </p:cNvSpPr>
          <p:nvPr>
            <p:ph idx="1"/>
          </p:nvPr>
        </p:nvSpPr>
        <p:spPr>
          <a:xfrm>
            <a:off x="1380297" y="2348880"/>
            <a:ext cx="10094913" cy="11869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Zástupný symbol pro obsah 2"/>
          <p:cNvSpPr>
            <a:spLocks noGrp="1"/>
          </p:cNvSpPr>
          <p:nvPr>
            <p:ph idx="10"/>
          </p:nvPr>
        </p:nvSpPr>
        <p:spPr>
          <a:xfrm>
            <a:off x="1384060" y="3679871"/>
            <a:ext cx="10094913" cy="11869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949597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11"/>
          </p:nvPr>
        </p:nvSpPr>
        <p:spPr>
          <a:xfrm>
            <a:off x="1380297" y="5157192"/>
            <a:ext cx="7584457" cy="3600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u="sng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62133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6">
            <a:extLst>
              <a:ext uri="{FF2B5EF4-FFF2-40B4-BE49-F238E27FC236}">
                <a16:creationId xmlns:a16="http://schemas.microsoft.com/office/drawing/2014/main" id="{6C833C7A-F55F-4257-B655-01B2A363BB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5634" y="188913"/>
            <a:ext cx="1682751" cy="6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7">
            <a:extLst>
              <a:ext uri="{FF2B5EF4-FFF2-40B4-BE49-F238E27FC236}">
                <a16:creationId xmlns:a16="http://schemas.microsoft.com/office/drawing/2014/main" id="{3FC4DA16-C92F-4BC2-860F-3D18D80E753A}"/>
              </a:ext>
            </a:extLst>
          </p:cNvPr>
          <p:cNvSpPr/>
          <p:nvPr/>
        </p:nvSpPr>
        <p:spPr>
          <a:xfrm>
            <a:off x="531284" y="5051425"/>
            <a:ext cx="11125200" cy="64770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/>
          </a:p>
        </p:txBody>
      </p:sp>
      <p:sp>
        <p:nvSpPr>
          <p:cNvPr id="9" name="Zástupný symbol pro obsah 2"/>
          <p:cNvSpPr>
            <a:spLocks noGrp="1"/>
          </p:cNvSpPr>
          <p:nvPr>
            <p:ph idx="1"/>
          </p:nvPr>
        </p:nvSpPr>
        <p:spPr>
          <a:xfrm>
            <a:off x="1380297" y="2348880"/>
            <a:ext cx="10094913" cy="11869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Zástupný symbol pro obsah 2"/>
          <p:cNvSpPr>
            <a:spLocks noGrp="1"/>
          </p:cNvSpPr>
          <p:nvPr>
            <p:ph idx="10"/>
          </p:nvPr>
        </p:nvSpPr>
        <p:spPr>
          <a:xfrm>
            <a:off x="1384060" y="3679871"/>
            <a:ext cx="10094913" cy="11869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949597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11"/>
          </p:nvPr>
        </p:nvSpPr>
        <p:spPr>
          <a:xfrm>
            <a:off x="1380297" y="5157192"/>
            <a:ext cx="7584457" cy="3600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u="sng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69204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6">
            <a:extLst>
              <a:ext uri="{FF2B5EF4-FFF2-40B4-BE49-F238E27FC236}">
                <a16:creationId xmlns:a16="http://schemas.microsoft.com/office/drawing/2014/main" id="{5AD8CB0A-9BD2-44D5-B445-AB989A449F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5634" y="188913"/>
            <a:ext cx="1682751" cy="6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7">
            <a:extLst>
              <a:ext uri="{FF2B5EF4-FFF2-40B4-BE49-F238E27FC236}">
                <a16:creationId xmlns:a16="http://schemas.microsoft.com/office/drawing/2014/main" id="{6BA285B9-D51E-4628-84DA-2DE889CAE46C}"/>
              </a:ext>
            </a:extLst>
          </p:cNvPr>
          <p:cNvSpPr/>
          <p:nvPr/>
        </p:nvSpPr>
        <p:spPr>
          <a:xfrm>
            <a:off x="531284" y="5051425"/>
            <a:ext cx="11125200" cy="64770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/>
          </a:p>
        </p:txBody>
      </p:sp>
      <p:sp>
        <p:nvSpPr>
          <p:cNvPr id="9" name="Zástupný symbol pro obsah 2"/>
          <p:cNvSpPr>
            <a:spLocks noGrp="1"/>
          </p:cNvSpPr>
          <p:nvPr>
            <p:ph idx="1"/>
          </p:nvPr>
        </p:nvSpPr>
        <p:spPr>
          <a:xfrm>
            <a:off x="1380297" y="2348880"/>
            <a:ext cx="10094913" cy="11869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Zástupný symbol pro obsah 2"/>
          <p:cNvSpPr>
            <a:spLocks noGrp="1"/>
          </p:cNvSpPr>
          <p:nvPr>
            <p:ph idx="10"/>
          </p:nvPr>
        </p:nvSpPr>
        <p:spPr>
          <a:xfrm>
            <a:off x="1384060" y="3679871"/>
            <a:ext cx="10094913" cy="11869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949597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11"/>
          </p:nvPr>
        </p:nvSpPr>
        <p:spPr>
          <a:xfrm>
            <a:off x="1380297" y="5157192"/>
            <a:ext cx="7584457" cy="3600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u="sng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89594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6">
            <a:extLst>
              <a:ext uri="{FF2B5EF4-FFF2-40B4-BE49-F238E27FC236}">
                <a16:creationId xmlns:a16="http://schemas.microsoft.com/office/drawing/2014/main" id="{D0ED2980-8EDF-4E5E-B11D-8E30A66456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5634" y="188913"/>
            <a:ext cx="1682751" cy="6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7">
            <a:extLst>
              <a:ext uri="{FF2B5EF4-FFF2-40B4-BE49-F238E27FC236}">
                <a16:creationId xmlns:a16="http://schemas.microsoft.com/office/drawing/2014/main" id="{B9EE985E-16E1-4B9C-8112-7E9D526AAD99}"/>
              </a:ext>
            </a:extLst>
          </p:cNvPr>
          <p:cNvSpPr/>
          <p:nvPr/>
        </p:nvSpPr>
        <p:spPr>
          <a:xfrm>
            <a:off x="531284" y="5051425"/>
            <a:ext cx="11125200" cy="64770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/>
          </a:p>
        </p:txBody>
      </p:sp>
      <p:sp>
        <p:nvSpPr>
          <p:cNvPr id="9" name="Zástupný symbol pro obsah 2"/>
          <p:cNvSpPr>
            <a:spLocks noGrp="1"/>
          </p:cNvSpPr>
          <p:nvPr>
            <p:ph idx="1"/>
          </p:nvPr>
        </p:nvSpPr>
        <p:spPr>
          <a:xfrm>
            <a:off x="1380297" y="2348880"/>
            <a:ext cx="10094913" cy="11869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Zástupný symbol pro obsah 2"/>
          <p:cNvSpPr>
            <a:spLocks noGrp="1"/>
          </p:cNvSpPr>
          <p:nvPr>
            <p:ph idx="10"/>
          </p:nvPr>
        </p:nvSpPr>
        <p:spPr>
          <a:xfrm>
            <a:off x="1384060" y="3679871"/>
            <a:ext cx="10094913" cy="11869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949597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11"/>
          </p:nvPr>
        </p:nvSpPr>
        <p:spPr>
          <a:xfrm>
            <a:off x="1380297" y="5157192"/>
            <a:ext cx="7584457" cy="3600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u="sng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50813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11">
            <a:extLst>
              <a:ext uri="{FF2B5EF4-FFF2-40B4-BE49-F238E27FC236}">
                <a16:creationId xmlns:a16="http://schemas.microsoft.com/office/drawing/2014/main" id="{6F696804-AA46-4CB9-A389-6BA2EE4274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5634" y="188913"/>
            <a:ext cx="1682751" cy="6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1355315" y="2458049"/>
            <a:ext cx="10094912" cy="11869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Zástupný symbol pro obsah 2"/>
          <p:cNvSpPr>
            <a:spLocks noGrp="1"/>
          </p:cNvSpPr>
          <p:nvPr>
            <p:ph idx="10"/>
          </p:nvPr>
        </p:nvSpPr>
        <p:spPr>
          <a:xfrm>
            <a:off x="1355315" y="3717032"/>
            <a:ext cx="10094912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949597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Zástupný symbol pro obsah 2"/>
          <p:cNvSpPr>
            <a:spLocks noGrp="1"/>
          </p:cNvSpPr>
          <p:nvPr>
            <p:ph idx="11"/>
          </p:nvPr>
        </p:nvSpPr>
        <p:spPr>
          <a:xfrm>
            <a:off x="1351552" y="4149080"/>
            <a:ext cx="10094912" cy="50405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u="sng">
                <a:solidFill>
                  <a:srgbClr val="B1006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25673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7820"/>
            <a:ext cx="10972800" cy="11398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GB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609600" y="1600206"/>
            <a:ext cx="10972800" cy="4530725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F1A34C-FA5A-40F9-9C5A-FB1031D0B2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998A50-4A0F-4C80-9850-D63C39BAA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2F2E764-7E80-4EE4-9177-90E023A0A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C11B07EA-48FE-4CE1-A60C-BA32181F0E4A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0716592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11">
            <a:extLst>
              <a:ext uri="{FF2B5EF4-FFF2-40B4-BE49-F238E27FC236}">
                <a16:creationId xmlns:a16="http://schemas.microsoft.com/office/drawing/2014/main" id="{B568B8DD-DE92-4604-9592-510B94B1E7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5634" y="188913"/>
            <a:ext cx="1682751" cy="6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1355315" y="2458049"/>
            <a:ext cx="10094912" cy="11869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Zástupný symbol pro obsah 2"/>
          <p:cNvSpPr>
            <a:spLocks noGrp="1"/>
          </p:cNvSpPr>
          <p:nvPr>
            <p:ph idx="10"/>
          </p:nvPr>
        </p:nvSpPr>
        <p:spPr>
          <a:xfrm>
            <a:off x="1355315" y="3717032"/>
            <a:ext cx="10094912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949597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Zástupný symbol pro obsah 2"/>
          <p:cNvSpPr>
            <a:spLocks noGrp="1"/>
          </p:cNvSpPr>
          <p:nvPr>
            <p:ph idx="11"/>
          </p:nvPr>
        </p:nvSpPr>
        <p:spPr>
          <a:xfrm>
            <a:off x="1351552" y="4149080"/>
            <a:ext cx="10094912" cy="50405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u="sng">
                <a:solidFill>
                  <a:srgbClr val="B1006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20170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11">
            <a:extLst>
              <a:ext uri="{FF2B5EF4-FFF2-40B4-BE49-F238E27FC236}">
                <a16:creationId xmlns:a16="http://schemas.microsoft.com/office/drawing/2014/main" id="{5AF69F12-C3F3-4B31-8D9C-8E2630402C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5634" y="188913"/>
            <a:ext cx="1682751" cy="6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1355315" y="2458049"/>
            <a:ext cx="10094912" cy="11869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Zástupný symbol pro obsah 2"/>
          <p:cNvSpPr>
            <a:spLocks noGrp="1"/>
          </p:cNvSpPr>
          <p:nvPr>
            <p:ph idx="10"/>
          </p:nvPr>
        </p:nvSpPr>
        <p:spPr>
          <a:xfrm>
            <a:off x="1355315" y="3717032"/>
            <a:ext cx="10094912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949597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Zástupný symbol pro obsah 2"/>
          <p:cNvSpPr>
            <a:spLocks noGrp="1"/>
          </p:cNvSpPr>
          <p:nvPr>
            <p:ph idx="11"/>
          </p:nvPr>
        </p:nvSpPr>
        <p:spPr>
          <a:xfrm>
            <a:off x="1351552" y="4149080"/>
            <a:ext cx="10094912" cy="50405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u="sng">
                <a:solidFill>
                  <a:srgbClr val="B1006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18789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886BB-44A2-49DF-B472-89CF85317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E41CC-0E39-44CC-94F4-2A957C8CCBBE}" type="datetimeFigureOut">
              <a:rPr lang="en-US"/>
              <a:pPr>
                <a:defRPr/>
              </a:pPr>
              <a:t>4/26/22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48AE2-0157-4C8B-8724-E6AB71731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FB94A-94CC-4CCA-88C1-8A4CDE2BA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67083-8BC5-4626-AB75-661E2965F7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7092961"/>
      </p:ext>
    </p:extLst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5413" y="1556796"/>
            <a:ext cx="10766987" cy="456937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949597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40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10" name="Zástupný symbol pro nadpis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78936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0"/>
          </a:gradFill>
          <a:effectLst/>
        </p:spPr>
        <p:txBody>
          <a:bodyPr/>
          <a:lstStyle/>
          <a:p>
            <a:r>
              <a:rPr lang="cs-CZ" dirty="0"/>
              <a:t>Nadpis stránky</a:t>
            </a:r>
          </a:p>
        </p:txBody>
      </p:sp>
    </p:spTree>
    <p:extLst>
      <p:ext uri="{BB962C8B-B14F-4D97-AF65-F5344CB8AC3E}">
        <p14:creationId xmlns:p14="http://schemas.microsoft.com/office/powerpoint/2010/main" val="3618527790"/>
      </p:ext>
    </p:extLst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/>
          <p:cNvSpPr>
            <a:spLocks noGrp="1"/>
          </p:cNvSpPr>
          <p:nvPr>
            <p:ph idx="1"/>
          </p:nvPr>
        </p:nvSpPr>
        <p:spPr>
          <a:xfrm>
            <a:off x="1380293" y="2348880"/>
            <a:ext cx="10094913" cy="11869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Zástupný symbol pro obsah 2"/>
          <p:cNvSpPr>
            <a:spLocks noGrp="1"/>
          </p:cNvSpPr>
          <p:nvPr>
            <p:ph idx="10"/>
          </p:nvPr>
        </p:nvSpPr>
        <p:spPr>
          <a:xfrm>
            <a:off x="1384056" y="3679871"/>
            <a:ext cx="10094913" cy="11869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5C5C5C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11"/>
          </p:nvPr>
        </p:nvSpPr>
        <p:spPr>
          <a:xfrm>
            <a:off x="1391478" y="5157192"/>
            <a:ext cx="7584457" cy="3600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u="sng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993058"/>
      </p:ext>
    </p:extLst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5413" y="1556793"/>
            <a:ext cx="10766987" cy="456937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5C5C5C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400">
                <a:solidFill>
                  <a:srgbClr val="5C5C5C"/>
                </a:solidFill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10" name="Zástupný symbol pro nadpis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78936"/>
          </a:xfrm>
          <a:prstGeom prst="rect">
            <a:avLst/>
          </a:prstGeom>
          <a:gradFill>
            <a:gsLst>
              <a:gs pos="0">
                <a:schemeClr val="bg1">
                  <a:lumMod val="61000"/>
                </a:schemeClr>
              </a:gs>
              <a:gs pos="100000">
                <a:schemeClr val="bg1">
                  <a:lumMod val="43000"/>
                </a:schemeClr>
              </a:gs>
            </a:gsLst>
            <a:lin ang="0" scaled="0"/>
          </a:gradFill>
          <a:effectLst/>
        </p:spPr>
        <p:txBody>
          <a:bodyPr/>
          <a:lstStyle/>
          <a:p>
            <a:r>
              <a:rPr lang="cs-CZ" dirty="0"/>
              <a:t>Nadpis stránky</a:t>
            </a:r>
          </a:p>
        </p:txBody>
      </p:sp>
    </p:spTree>
    <p:extLst>
      <p:ext uri="{BB962C8B-B14F-4D97-AF65-F5344CB8AC3E}">
        <p14:creationId xmlns:p14="http://schemas.microsoft.com/office/powerpoint/2010/main" val="2426337349"/>
      </p:ext>
    </p:extLst>
  </p:cSld>
  <p:clrMapOvr>
    <a:masterClrMapping/>
  </p:clrMapOvr>
  <p:transition spd="slow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1355315" y="2458049"/>
            <a:ext cx="10094912" cy="118697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Zástupný symbol pro obsah 2"/>
          <p:cNvSpPr>
            <a:spLocks noGrp="1"/>
          </p:cNvSpPr>
          <p:nvPr>
            <p:ph idx="10"/>
          </p:nvPr>
        </p:nvSpPr>
        <p:spPr>
          <a:xfrm>
            <a:off x="1355315" y="3717032"/>
            <a:ext cx="10094912" cy="43204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5C5C5C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Zástupný symbol pro obsah 2"/>
          <p:cNvSpPr>
            <a:spLocks noGrp="1"/>
          </p:cNvSpPr>
          <p:nvPr>
            <p:ph idx="11"/>
          </p:nvPr>
        </p:nvSpPr>
        <p:spPr>
          <a:xfrm>
            <a:off x="1351552" y="4149080"/>
            <a:ext cx="10094912" cy="50405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u="sng">
                <a:solidFill>
                  <a:srgbClr val="B1006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0134616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70DB36F4-43F9-4232-B171-40EAE78C9C66}"/>
              </a:ext>
            </a:extLst>
          </p:cNvPr>
          <p:cNvSpPr/>
          <p:nvPr/>
        </p:nvSpPr>
        <p:spPr>
          <a:xfrm>
            <a:off x="4234" y="6400800"/>
            <a:ext cx="121877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E543A26-9413-473C-981F-354F4F65879B}"/>
              </a:ext>
            </a:extLst>
          </p:cNvPr>
          <p:cNvSpPr/>
          <p:nvPr/>
        </p:nvSpPr>
        <p:spPr>
          <a:xfrm>
            <a:off x="1" y="6334125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>
            <a:extLst>
              <a:ext uri="{FF2B5EF4-FFF2-40B4-BE49-F238E27FC236}">
                <a16:creationId xmlns:a16="http://schemas.microsoft.com/office/drawing/2014/main" id="{83FBDC9C-A2EC-4CDD-8E7F-7D5A820A4786}"/>
              </a:ext>
            </a:extLst>
          </p:cNvPr>
          <p:cNvCxnSpPr/>
          <p:nvPr/>
        </p:nvCxnSpPr>
        <p:spPr>
          <a:xfrm>
            <a:off x="1208618" y="4343400"/>
            <a:ext cx="987424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E793AE9-7552-444D-9D41-041B6DCB2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A942-1711-4A7B-AF6F-FFE241E3E260}" type="datetimeFigureOut">
              <a:rPr lang="en-US"/>
              <a:pPr>
                <a:defRPr/>
              </a:pPr>
              <a:t>4/26/22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C88F8B0-E8EF-4ADE-AD2F-E6D780401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83D7E8F-644B-4850-8352-741C0312B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DB8EC-8475-4024-A865-E3EC6C2C29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47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97D1C7-7A32-43E3-AD4E-5DB63E1D1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44C691-AB47-4970-AFE3-CA806B063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FFBC4C-B74B-4098-A4DF-13814420F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730CC-D5C0-4C82-83A7-D718A0C7474F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936846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8335213-03E8-4E24-9798-FD763FAC8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8F984-19F3-4C8F-83D5-B1FAF26CD60C}" type="datetimeFigureOut">
              <a:rPr lang="en-US"/>
              <a:pPr>
                <a:defRPr/>
              </a:pPr>
              <a:t>4/26/22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930987F-BE01-4962-BD13-6F276074E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5945124-F2A4-47C8-BC3B-5C7D3259A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564F12-0641-4B5E-8914-CDF57196A1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2733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8FA81DE-A9E0-42E6-BE5D-C789E9BB3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AB27C-38E2-44B0-B456-E86E882324B6}" type="datetimeFigureOut">
              <a:rPr lang="en-US"/>
              <a:pPr>
                <a:defRPr/>
              </a:pPr>
              <a:t>4/26/22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A4C247E-22D3-4E9E-96B7-3D15A06B8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1D43B4F-2E67-4079-8430-08F37903E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65C21-608D-441C-AE3F-BBE2B5DF6A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5681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8544666-18F6-44B4-B70B-EB60C1B98F1A}"/>
              </a:ext>
            </a:extLst>
          </p:cNvPr>
          <p:cNvSpPr/>
          <p:nvPr/>
        </p:nvSpPr>
        <p:spPr>
          <a:xfrm>
            <a:off x="4234" y="6400800"/>
            <a:ext cx="121877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219A8A0-D765-406E-A067-4C5224B47C62}"/>
              </a:ext>
            </a:extLst>
          </p:cNvPr>
          <p:cNvSpPr/>
          <p:nvPr/>
        </p:nvSpPr>
        <p:spPr>
          <a:xfrm>
            <a:off x="1" y="6334125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75C4BBEF-D95D-49A2-A987-D292FDB49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D0F4A-40E5-48D2-B68B-7489A7A3D676}" type="datetimeFigureOut">
              <a:rPr lang="en-US"/>
              <a:pPr>
                <a:defRPr/>
              </a:pPr>
              <a:t>4/26/22</a:t>
            </a:fld>
            <a:endParaRPr lang="en-US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A26CD42F-135A-424C-A2E7-E542CA343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2C2A615E-2F2E-4806-80C0-421EC5C2B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524A0-DC87-4E20-A068-E9ED09C393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08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9DBA4A9-2424-4FDC-9249-D50FC3AA0B96}"/>
              </a:ext>
            </a:extLst>
          </p:cNvPr>
          <p:cNvSpPr/>
          <p:nvPr/>
        </p:nvSpPr>
        <p:spPr>
          <a:xfrm>
            <a:off x="1" y="0"/>
            <a:ext cx="40513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6C08910-26AE-40AD-8D71-3C24717740BB}"/>
              </a:ext>
            </a:extLst>
          </p:cNvPr>
          <p:cNvSpPr/>
          <p:nvPr/>
        </p:nvSpPr>
        <p:spPr>
          <a:xfrm>
            <a:off x="4040718" y="0"/>
            <a:ext cx="63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365D94C7-B9C4-493E-882C-16A042B4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667" y="6459539"/>
            <a:ext cx="2618317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65AB029-E9E5-433E-AAD3-CE54CB92503F}" type="datetimeFigureOut">
              <a:rPr lang="en-US"/>
              <a:pPr>
                <a:defRPr/>
              </a:pPr>
              <a:t>4/26/22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FEBDA3C2-2BAB-4AAA-BB82-1958AA1C9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00600" y="6459539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2B6CD16C-9060-47B3-B635-B05DFFDBD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F7E1B7-5F30-4F23-91FD-2916C48256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560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E2A65D0-6526-4BE1-81C2-EDB1BC50E09D}"/>
              </a:ext>
            </a:extLst>
          </p:cNvPr>
          <p:cNvSpPr/>
          <p:nvPr/>
        </p:nvSpPr>
        <p:spPr>
          <a:xfrm>
            <a:off x="1" y="4953000"/>
            <a:ext cx="12189884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BA198CB-C039-420D-906A-C86522660280}"/>
              </a:ext>
            </a:extLst>
          </p:cNvPr>
          <p:cNvSpPr/>
          <p:nvPr/>
        </p:nvSpPr>
        <p:spPr>
          <a:xfrm>
            <a:off x="1" y="4914900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64575645-9038-453A-8CA1-AAD94558F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E466C-F4D0-4C91-8EB6-B9C6C318F324}" type="datetimeFigureOut">
              <a:rPr lang="en-US"/>
              <a:pPr>
                <a:defRPr/>
              </a:pPr>
              <a:t>4/26/22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8AEDA5B0-B5F8-49FB-A64D-113DAAA8E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9228B8A9-EB0E-4E4B-BD0D-521C5AD19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A401C5-4947-4A52-B24E-0B4D700D99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581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2F2F2"/>
            </a:gs>
            <a:gs pos="100000">
              <a:schemeClr val="tx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9608495-3E9A-49F4-81B4-1EDEAE73312A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57F652-E960-4586-9929-4AB965DA9CDC}"/>
              </a:ext>
            </a:extLst>
          </p:cNvPr>
          <p:cNvSpPr/>
          <p:nvPr/>
        </p:nvSpPr>
        <p:spPr>
          <a:xfrm>
            <a:off x="0" y="6334126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2444A5-5793-425C-A532-FDBF7299B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3" y="287339"/>
            <a:ext cx="100584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BFF7357F-C5BD-4D63-941F-0BE627CCAD2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96433" y="1846264"/>
            <a:ext cx="100584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54A9F-EB17-4DFA-A231-5C26A3F652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96433" y="6459539"/>
            <a:ext cx="24722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951E6A9E-6672-4FEB-A868-3569E0E731D7}" type="datetimeFigureOut">
              <a:rPr lang="en-US"/>
              <a:pPr>
                <a:defRPr/>
              </a:pPr>
              <a:t>4/26/22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D02D2-3A64-4A13-8BA2-1B99EB6A3F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87234" y="6459539"/>
            <a:ext cx="482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DDE0E-22AF-4DCB-881A-641D101FD1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99651" y="6459539"/>
            <a:ext cx="131233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fld id="{453B61B0-2D58-4941-A790-CC565B73692C}" type="slidenum">
              <a:rPr lang="en-US" altLang="en-US"/>
              <a:pPr/>
              <a:t>‹#›</a:t>
            </a:fld>
            <a:endParaRPr lang="en-US" alt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73B8B54-635F-4C4F-ADFB-4A55246B9AB4}"/>
              </a:ext>
            </a:extLst>
          </p:cNvPr>
          <p:cNvCxnSpPr/>
          <p:nvPr/>
        </p:nvCxnSpPr>
        <p:spPr>
          <a:xfrm>
            <a:off x="1193800" y="1738313"/>
            <a:ext cx="996738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046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4" r:id="rId21"/>
    <p:sldLayoutId id="2147483685" r:id="rId22"/>
    <p:sldLayoutId id="2147483686" r:id="rId23"/>
  </p:sldLayoutIdLst>
  <p:transition spd="slow">
    <p:fade/>
  </p:transition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hyperlink" Target="http://www.htai.org/" TargetMode="Externa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57E6A9-DC8D-4E05-BE3D-5E38205B8D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51" y="2006081"/>
            <a:ext cx="10058400" cy="1815177"/>
          </a:xfrm>
        </p:spPr>
        <p:txBody>
          <a:bodyPr>
            <a:normAutofit/>
          </a:bodyPr>
          <a:lstStyle/>
          <a:p>
            <a:pPr algn="ctr"/>
            <a:r>
              <a:rPr lang="cs-CZ" sz="3600" dirty="0" err="1"/>
              <a:t>Molekulárni</a:t>
            </a:r>
            <a:r>
              <a:rPr lang="cs-CZ" sz="3600" dirty="0"/>
              <a:t>́ tumor </a:t>
            </a:r>
            <a:r>
              <a:rPr lang="cs-CZ" sz="3600" dirty="0" err="1"/>
              <a:t>board</a:t>
            </a:r>
            <a:r>
              <a:rPr lang="cs-CZ" sz="3600" dirty="0"/>
              <a:t> v </a:t>
            </a:r>
            <a:r>
              <a:rPr lang="cs-CZ" sz="3600" dirty="0" err="1"/>
              <a:t>solidni</a:t>
            </a:r>
            <a:r>
              <a:rPr lang="cs-CZ" sz="3600" dirty="0"/>
              <a:t>́ onkologii </a:t>
            </a:r>
            <a:br>
              <a:rPr lang="cs-CZ" sz="3600" dirty="0"/>
            </a:br>
            <a:r>
              <a:rPr lang="cs-CZ" sz="3600" dirty="0"/>
              <a:t>– </a:t>
            </a:r>
            <a:br>
              <a:rPr lang="cs-CZ" sz="3600" dirty="0"/>
            </a:br>
            <a:r>
              <a:rPr lang="cs-CZ" sz="3600" dirty="0" err="1"/>
              <a:t>jaka</a:t>
            </a:r>
            <a:r>
              <a:rPr lang="cs-CZ" sz="3600" dirty="0"/>
              <a:t>́ je realita v roce 2022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094F3D9-2396-48E0-9E81-ACB451FC52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Peter Grell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bg1"/>
                </a:solidFill>
              </a:rPr>
              <a:t>(LF MU a MOÚ</a:t>
            </a:r>
            <a:r>
              <a:rPr lang="en-GB" dirty="0">
                <a:solidFill>
                  <a:schemeClr val="bg1"/>
                </a:solidFill>
              </a:rPr>
              <a:t>)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Obrázek 6">
            <a:extLst>
              <a:ext uri="{FF2B5EF4-FFF2-40B4-BE49-F238E27FC236}">
                <a16:creationId xmlns:a16="http://schemas.microsoft.com/office/drawing/2014/main" id="{364F13B7-E818-4CEA-8F27-DB8D26F302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844" y="624901"/>
            <a:ext cx="2262188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1095375" y="6424613"/>
            <a:ext cx="10058400" cy="30638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defRPr/>
            </a:pPr>
            <a:r>
              <a:rPr lang="cs-CZ" sz="2000" cap="none" dirty="0">
                <a:solidFill>
                  <a:schemeClr val="bg2"/>
                </a:solidFill>
                <a:cs typeface="Arial" panose="020B0604020202020204" pitchFamily="34" charset="0"/>
              </a:rPr>
              <a:t>www.pharmaround.cz</a:t>
            </a:r>
          </a:p>
        </p:txBody>
      </p:sp>
    </p:spTree>
    <p:extLst>
      <p:ext uri="{BB962C8B-B14F-4D97-AF65-F5344CB8AC3E}">
        <p14:creationId xmlns:p14="http://schemas.microsoft.com/office/powerpoint/2010/main" val="352718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25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5" name="Object 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5589" y="1589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4000" dirty="0" err="1"/>
              <a:t>Molekulární</a:t>
            </a:r>
            <a:r>
              <a:rPr lang="en-GB" sz="4000" dirty="0"/>
              <a:t> </a:t>
            </a:r>
            <a:r>
              <a:rPr lang="en-GB" sz="4000" dirty="0" err="1"/>
              <a:t>tumor</a:t>
            </a:r>
            <a:r>
              <a:rPr lang="en-GB" sz="4000" dirty="0"/>
              <a:t> board v MOÚ</a:t>
            </a:r>
          </a:p>
        </p:txBody>
      </p:sp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565688" y="1990323"/>
            <a:ext cx="11050292" cy="324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227013" indent="-227013" algn="l" defTabSz="830263" rtl="0" eaLnBrk="0" fontAlgn="base" hangingPunct="0">
              <a:spcBef>
                <a:spcPts val="1000"/>
              </a:spcBef>
              <a:spcAft>
                <a:spcPts val="500"/>
              </a:spcAft>
              <a:buClr>
                <a:schemeClr val="accent1"/>
              </a:buClr>
              <a:buChar char="•"/>
              <a:defRPr lang="en-US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233363" algn="l" defTabSz="830263" rtl="0" eaLnBrk="0" fontAlgn="base" hangingPunct="0">
              <a:spcBef>
                <a:spcPts val="500"/>
              </a:spcBef>
              <a:spcAft>
                <a:spcPts val="500"/>
              </a:spcAft>
              <a:buChar char="–"/>
              <a:defRPr lang="en-US" sz="1600" smtClean="0">
                <a:solidFill>
                  <a:schemeClr val="tx1"/>
                </a:solidFill>
                <a:latin typeface="+mn-lt"/>
              </a:defRPr>
            </a:lvl2pPr>
            <a:lvl3pPr marL="914400" indent="-225425" algn="l" defTabSz="830263" rtl="0" eaLnBrk="0" fontAlgn="base" hangingPunct="0">
              <a:spcBef>
                <a:spcPts val="500"/>
              </a:spcBef>
              <a:spcAft>
                <a:spcPts val="500"/>
              </a:spcAft>
              <a:buChar char="•"/>
              <a:defRPr lang="en-US" sz="1600" smtClean="0">
                <a:solidFill>
                  <a:schemeClr val="tx1"/>
                </a:solidFill>
                <a:latin typeface="+mn-lt"/>
              </a:defRPr>
            </a:lvl3pPr>
            <a:lvl4pPr marL="1254125" indent="-225425" algn="l" defTabSz="830263" rtl="0" eaLnBrk="0" fontAlgn="base" hangingPunct="0">
              <a:spcBef>
                <a:spcPts val="500"/>
              </a:spcBef>
              <a:spcAft>
                <a:spcPts val="500"/>
              </a:spcAft>
              <a:buChar char="–"/>
              <a:defRPr lang="en-US" sz="1600" smtClean="0">
                <a:solidFill>
                  <a:schemeClr val="tx1"/>
                </a:solidFill>
                <a:latin typeface="+mn-lt"/>
              </a:defRPr>
            </a:lvl4pPr>
            <a:lvl5pPr marL="1601788" indent="-233363" algn="l" defTabSz="830263" rtl="0" eaLnBrk="0" fontAlgn="base" hangingPunct="0">
              <a:spcBef>
                <a:spcPts val="500"/>
              </a:spcBef>
              <a:spcAft>
                <a:spcPts val="500"/>
              </a:spcAft>
              <a:buChar char="»"/>
              <a:defRPr lang="en-US" sz="1600" smtClean="0">
                <a:solidFill>
                  <a:schemeClr val="tx1"/>
                </a:solidFill>
                <a:latin typeface="+mn-lt"/>
              </a:defRPr>
            </a:lvl5pPr>
            <a:lvl6pPr marL="2058988" indent="-233363" algn="l" defTabSz="830263" rtl="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6pPr>
            <a:lvl7pPr marL="2516188" indent="-233363" algn="l" defTabSz="830263" rtl="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7pPr>
            <a:lvl8pPr marL="2973388" indent="-233363" algn="l" defTabSz="830263" rtl="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8pPr>
            <a:lvl9pPr marL="3430588" indent="-233363" algn="l" defTabSz="830263" rtl="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  <a:buClr>
                <a:srgbClr val="AF0063"/>
              </a:buClr>
              <a:defRPr/>
            </a:pPr>
            <a:r>
              <a:rPr lang="cs-CZ" sz="2400" dirty="0">
                <a:solidFill>
                  <a:srgbClr val="000000"/>
                </a:solidFill>
              </a:rPr>
              <a:t>V Masarykově onkologickým ústave založen molekulární tumor </a:t>
            </a:r>
            <a:r>
              <a:rPr lang="cs-CZ" sz="2400" dirty="0" err="1">
                <a:solidFill>
                  <a:srgbClr val="000000"/>
                </a:solidFill>
              </a:rPr>
              <a:t>board</a:t>
            </a:r>
            <a:r>
              <a:rPr lang="cs-CZ" sz="2400" dirty="0">
                <a:solidFill>
                  <a:srgbClr val="000000"/>
                </a:solidFill>
              </a:rPr>
              <a:t> v listopadu 2019</a:t>
            </a:r>
          </a:p>
          <a:p>
            <a:pPr>
              <a:spcBef>
                <a:spcPts val="600"/>
              </a:spcBef>
              <a:buClr>
                <a:srgbClr val="AF0063"/>
              </a:buClr>
              <a:defRPr/>
            </a:pPr>
            <a:r>
              <a:rPr lang="cs-CZ" sz="2400" dirty="0">
                <a:solidFill>
                  <a:srgbClr val="000000"/>
                </a:solidFill>
              </a:rPr>
              <a:t>Doposud projednáno celkem přes 250 pacientů</a:t>
            </a:r>
          </a:p>
          <a:p>
            <a:pPr>
              <a:spcBef>
                <a:spcPts val="600"/>
              </a:spcBef>
              <a:buClr>
                <a:srgbClr val="AF0063"/>
              </a:buClr>
              <a:defRPr/>
            </a:pPr>
            <a:r>
              <a:rPr lang="cs-CZ" sz="2400" dirty="0">
                <a:solidFill>
                  <a:srgbClr val="000000"/>
                </a:solidFill>
              </a:rPr>
              <a:t>Komplexní molekulární profilování v letech:</a:t>
            </a:r>
          </a:p>
          <a:p>
            <a:pPr marL="347662" lvl="1" indent="0">
              <a:spcBef>
                <a:spcPts val="0"/>
              </a:spcBef>
              <a:spcAft>
                <a:spcPts val="0"/>
              </a:spcAft>
              <a:buClr>
                <a:srgbClr val="AF0063"/>
              </a:buClr>
              <a:buNone/>
              <a:defRPr/>
            </a:pPr>
            <a:r>
              <a:rPr lang="cs-CZ" sz="2400" dirty="0">
                <a:solidFill>
                  <a:srgbClr val="000000"/>
                </a:solidFill>
              </a:rPr>
              <a:t>V roce 2019 – 10 pacientů</a:t>
            </a:r>
          </a:p>
          <a:p>
            <a:pPr marL="347662" lvl="1" indent="0">
              <a:spcBef>
                <a:spcPts val="0"/>
              </a:spcBef>
              <a:spcAft>
                <a:spcPts val="0"/>
              </a:spcAft>
              <a:buClr>
                <a:srgbClr val="AF0063"/>
              </a:buClr>
              <a:buNone/>
              <a:defRPr/>
            </a:pPr>
            <a:r>
              <a:rPr lang="cs-CZ" sz="2400" dirty="0">
                <a:solidFill>
                  <a:srgbClr val="000000"/>
                </a:solidFill>
              </a:rPr>
              <a:t>V roce 2020 – 27 pacientů</a:t>
            </a:r>
          </a:p>
          <a:p>
            <a:pPr marL="347662" lvl="1" indent="0">
              <a:spcBef>
                <a:spcPts val="0"/>
              </a:spcBef>
              <a:spcAft>
                <a:spcPts val="0"/>
              </a:spcAft>
              <a:buClr>
                <a:srgbClr val="AF0063"/>
              </a:buClr>
              <a:buNone/>
              <a:defRPr/>
            </a:pPr>
            <a:r>
              <a:rPr lang="cs-CZ" sz="2400" dirty="0">
                <a:solidFill>
                  <a:srgbClr val="000000"/>
                </a:solidFill>
              </a:rPr>
              <a:t>V roce 2021 – 153 pacientů</a:t>
            </a:r>
          </a:p>
          <a:p>
            <a:pPr marL="347662" lvl="1" indent="0">
              <a:spcBef>
                <a:spcPts val="0"/>
              </a:spcBef>
              <a:spcAft>
                <a:spcPts val="0"/>
              </a:spcAft>
              <a:buClr>
                <a:srgbClr val="AF0063"/>
              </a:buClr>
              <a:buNone/>
              <a:defRPr/>
            </a:pPr>
            <a:r>
              <a:rPr lang="cs-CZ" sz="2400" dirty="0">
                <a:solidFill>
                  <a:srgbClr val="000000"/>
                </a:solidFill>
              </a:rPr>
              <a:t>V roce 2022 – zatím 60 pacientů</a:t>
            </a:r>
          </a:p>
          <a:p>
            <a:pPr marL="574675" marR="0" lvl="1" indent="-233363" algn="l" defTabSz="830263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500"/>
              </a:spcAft>
              <a:buClr>
                <a:srgbClr val="AF006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74675" marR="0" lvl="1" indent="-233363" algn="l" defTabSz="830263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500"/>
              </a:spcAft>
              <a:buClr>
                <a:srgbClr val="AF006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574675" marR="0" lvl="1" indent="-233363" algn="l" defTabSz="830263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5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7013" marR="0" lvl="0" indent="-227013" algn="l" defTabSz="830263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500"/>
              </a:spcAft>
              <a:buClr>
                <a:srgbClr val="AF0063"/>
              </a:buClr>
              <a:buSzTx/>
              <a:buFontTx/>
              <a:buChar char="•"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7013" marR="0" lvl="0" indent="-227013" algn="l" defTabSz="830263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ts val="500"/>
              </a:spcAft>
              <a:buClr>
                <a:srgbClr val="AF0063"/>
              </a:buClr>
              <a:buSzTx/>
              <a:buFontTx/>
              <a:buChar char="•"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7013" marR="0" lvl="0" indent="-227013" algn="l" defTabSz="830263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ts val="500"/>
              </a:spcAft>
              <a:buClr>
                <a:srgbClr val="AF0063"/>
              </a:buClr>
              <a:buSzTx/>
              <a:buFontTx/>
              <a:buChar char="•"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7013" marR="0" lvl="0" indent="-227013" algn="l" defTabSz="830263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ts val="500"/>
              </a:spcAft>
              <a:buClr>
                <a:srgbClr val="AF0063"/>
              </a:buClr>
              <a:buSzTx/>
              <a:buFontTx/>
              <a:buChar char="•"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830263" rtl="0" eaLnBrk="0" fontAlgn="base" latinLnBrk="0" hangingPunct="0">
              <a:lnSpc>
                <a:spcPct val="100000"/>
              </a:lnSpc>
              <a:spcBef>
                <a:spcPts val="1000"/>
              </a:spcBef>
              <a:spcAft>
                <a:spcPts val="500"/>
              </a:spcAft>
              <a:buClr>
                <a:srgbClr val="AF0063"/>
              </a:buClr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1312" marR="0" lvl="1" indent="0" algn="l" defTabSz="830263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Footer Placeholder 2"/>
          <p:cNvSpPr txBox="1">
            <a:spLocks/>
          </p:cNvSpPr>
          <p:nvPr/>
        </p:nvSpPr>
        <p:spPr>
          <a:xfrm>
            <a:off x="0" y="6471832"/>
            <a:ext cx="2555631" cy="211947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  <a:hlinkClick r:id="rId7"/>
              </a:rPr>
              <a:t>w.htai.org</a:t>
            </a: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. </a:t>
            </a:r>
            <a:endParaRPr kumimoji="0" lang="en-GB" sz="10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1095375" y="6424613"/>
            <a:ext cx="10058400" cy="30638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AF0063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cs-CZ" sz="2000" b="0" i="0" u="none" strike="noStrike" kern="1200" cap="none" spc="2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Arial" panose="020B0604020202020204" pitchFamily="34" charset="0"/>
              </a:rPr>
              <a:t>www.pharmaround.cz</a:t>
            </a:r>
          </a:p>
        </p:txBody>
      </p:sp>
    </p:spTree>
    <p:extLst>
      <p:ext uri="{BB962C8B-B14F-4D97-AF65-F5344CB8AC3E}">
        <p14:creationId xmlns:p14="http://schemas.microsoft.com/office/powerpoint/2010/main" val="3122138797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72036-E178-2B40-AB0F-ED9FAD5F6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28970"/>
            <a:ext cx="10058400" cy="1229953"/>
          </a:xfrm>
        </p:spPr>
        <p:txBody>
          <a:bodyPr/>
          <a:lstStyle/>
          <a:p>
            <a:r>
              <a:rPr lang="en-GB" dirty="0" err="1"/>
              <a:t>Zastoupení</a:t>
            </a:r>
            <a:r>
              <a:rPr lang="en-GB" dirty="0"/>
              <a:t> </a:t>
            </a:r>
            <a:r>
              <a:rPr lang="en-GB" dirty="0" err="1"/>
              <a:t>jednotlivých</a:t>
            </a:r>
            <a:r>
              <a:rPr lang="en-GB" dirty="0"/>
              <a:t> </a:t>
            </a:r>
            <a:r>
              <a:rPr lang="en-GB" dirty="0" err="1"/>
              <a:t>diagnóz</a:t>
            </a:r>
            <a:endParaRPr lang="en-CZ" dirty="0"/>
          </a:p>
        </p:txBody>
      </p:sp>
      <p:graphicFrame>
        <p:nvGraphicFramePr>
          <p:cNvPr id="5" name="Graf 5">
            <a:extLst>
              <a:ext uri="{FF2B5EF4-FFF2-40B4-BE49-F238E27FC236}">
                <a16:creationId xmlns:a16="http://schemas.microsoft.com/office/drawing/2014/main" id="{10B2902D-D558-3D4D-BC5E-8D95DC48EC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7791668"/>
              </p:ext>
            </p:extLst>
          </p:nvPr>
        </p:nvGraphicFramePr>
        <p:xfrm>
          <a:off x="487860" y="1550982"/>
          <a:ext cx="11476620" cy="4720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6030618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D9EEF-B5EB-3542-9C1D-FEBB41B71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Indikace</a:t>
            </a:r>
            <a:r>
              <a:rPr lang="en-GB" dirty="0"/>
              <a:t> </a:t>
            </a:r>
            <a:r>
              <a:rPr lang="en-GB" dirty="0" err="1"/>
              <a:t>terapie</a:t>
            </a:r>
            <a:endParaRPr lang="en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5EF61-DE80-0441-B132-7C0AEC2D4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390" y="1860552"/>
            <a:ext cx="10058400" cy="4022725"/>
          </a:xfrm>
        </p:spPr>
        <p:txBody>
          <a:bodyPr/>
          <a:lstStyle/>
          <a:p>
            <a:r>
              <a:rPr lang="en-GB" dirty="0"/>
              <a:t>Z</a:t>
            </a:r>
            <a:r>
              <a:rPr lang="x-none"/>
              <a:t>e </a:t>
            </a:r>
            <a:r>
              <a:rPr lang="cs-CZ" dirty="0"/>
              <a:t>212</a:t>
            </a:r>
            <a:r>
              <a:rPr lang="x-none"/>
              <a:t> pacientů u</a:t>
            </a:r>
            <a:r>
              <a:rPr lang="cs-CZ" dirty="0"/>
              <a:t> 74</a:t>
            </a:r>
            <a:r>
              <a:rPr lang="x-none" b="1"/>
              <a:t> indikovaná terapie (</a:t>
            </a:r>
            <a:r>
              <a:rPr lang="cs-CZ" b="1" dirty="0"/>
              <a:t>35</a:t>
            </a:r>
            <a:r>
              <a:rPr lang="x-none" b="1"/>
              <a:t>%)</a:t>
            </a:r>
          </a:p>
          <a:p>
            <a:pPr lvl="1"/>
            <a:r>
              <a:rPr lang="cs-CZ" sz="2000" b="1" dirty="0"/>
              <a:t>65</a:t>
            </a:r>
            <a:r>
              <a:rPr lang="x-none" sz="2000" b="1"/>
              <a:t> silné doporučení (</a:t>
            </a:r>
            <a:r>
              <a:rPr lang="cs-CZ" sz="2000" b="1" dirty="0"/>
              <a:t>31</a:t>
            </a:r>
            <a:r>
              <a:rPr lang="x-none" sz="2000" b="1"/>
              <a:t>%) </a:t>
            </a:r>
          </a:p>
          <a:p>
            <a:pPr lvl="1"/>
            <a:r>
              <a:rPr lang="cs-CZ" sz="2000" b="1" dirty="0"/>
              <a:t>9</a:t>
            </a:r>
            <a:r>
              <a:rPr lang="x-none" sz="2000" b="1"/>
              <a:t> slabé doporučení (</a:t>
            </a:r>
            <a:r>
              <a:rPr lang="cs-CZ" sz="2000" b="1" dirty="0"/>
              <a:t>4</a:t>
            </a:r>
            <a:r>
              <a:rPr lang="x-none" sz="2000" b="1"/>
              <a:t>%)</a:t>
            </a:r>
            <a:endParaRPr lang="cs-CZ" sz="2000" b="1" dirty="0"/>
          </a:p>
          <a:p>
            <a:r>
              <a:rPr lang="cs-CZ" dirty="0"/>
              <a:t>Kategorizace doporučení dle ESMO ESCAT a </a:t>
            </a:r>
            <a:r>
              <a:rPr lang="cs-CZ" dirty="0" err="1"/>
              <a:t>OncoKB</a:t>
            </a:r>
            <a:r>
              <a:rPr lang="cs-CZ" dirty="0"/>
              <a:t> (MSKCC)</a:t>
            </a:r>
          </a:p>
          <a:p>
            <a:pPr marL="457200" lvl="1" indent="0">
              <a:buNone/>
            </a:pPr>
            <a:endParaRPr lang="cs-CZ" sz="2200" b="1" dirty="0"/>
          </a:p>
          <a:p>
            <a:r>
              <a:rPr lang="en-GB" dirty="0"/>
              <a:t>I</a:t>
            </a:r>
            <a:r>
              <a:rPr lang="x-none"/>
              <a:t>ndikovaná terapie:  </a:t>
            </a:r>
            <a:r>
              <a:rPr lang="x-none" b="1"/>
              <a:t>imunoterapie</a:t>
            </a:r>
            <a:r>
              <a:rPr lang="cs-CZ" b="1" dirty="0"/>
              <a:t> </a:t>
            </a:r>
            <a:r>
              <a:rPr lang="cs-CZ" b="1" dirty="0" err="1"/>
              <a:t>check</a:t>
            </a:r>
            <a:r>
              <a:rPr lang="cs-CZ" b="1" dirty="0"/>
              <a:t>-point inhibitory</a:t>
            </a:r>
            <a:r>
              <a:rPr lang="x-none"/>
              <a:t>, </a:t>
            </a:r>
            <a:r>
              <a:rPr lang="cs-CZ" b="1" dirty="0" err="1"/>
              <a:t>PAPRi</a:t>
            </a:r>
            <a:r>
              <a:rPr lang="cs-CZ" dirty="0"/>
              <a:t>,,</a:t>
            </a:r>
            <a:r>
              <a:rPr lang="x-none"/>
              <a:t> BRAFi</a:t>
            </a:r>
            <a:r>
              <a:rPr lang="cs-CZ" dirty="0"/>
              <a:t>,, PIK3CAi, </a:t>
            </a:r>
            <a:r>
              <a:rPr lang="x-none"/>
              <a:t>NTRKi</a:t>
            </a:r>
            <a:r>
              <a:rPr lang="cs-CZ" dirty="0"/>
              <a:t>,</a:t>
            </a:r>
            <a:r>
              <a:rPr lang="x-none" b="1"/>
              <a:t> </a:t>
            </a:r>
            <a:r>
              <a:rPr lang="x-none"/>
              <a:t>CDK inhibitory, mTORi</a:t>
            </a:r>
            <a:r>
              <a:rPr lang="cs-CZ" dirty="0"/>
              <a:t>, </a:t>
            </a:r>
            <a:r>
              <a:rPr lang="cs-CZ" dirty="0" err="1"/>
              <a:t>IDHi</a:t>
            </a:r>
            <a:r>
              <a:rPr lang="cs-CZ" dirty="0"/>
              <a:t>, </a:t>
            </a:r>
            <a:r>
              <a:rPr lang="cs-CZ" dirty="0" err="1"/>
              <a:t>FGFRi</a:t>
            </a:r>
            <a:r>
              <a:rPr lang="cs-CZ" dirty="0"/>
              <a:t>, anti-HER2</a:t>
            </a:r>
          </a:p>
          <a:p>
            <a:endParaRPr lang="x-none"/>
          </a:p>
          <a:p>
            <a:r>
              <a:rPr lang="cs-CZ" dirty="0"/>
              <a:t>Alterace</a:t>
            </a:r>
            <a:r>
              <a:rPr lang="x-none"/>
              <a:t>: vysoký TMB, NTRK fůze, </a:t>
            </a:r>
            <a:r>
              <a:rPr lang="cs-CZ" dirty="0"/>
              <a:t>deficience HR, </a:t>
            </a:r>
            <a:r>
              <a:rPr lang="x-none"/>
              <a:t>IDH1</a:t>
            </a:r>
            <a:r>
              <a:rPr lang="cs-CZ" dirty="0"/>
              <a:t> mutace</a:t>
            </a:r>
            <a:r>
              <a:rPr lang="x-none"/>
              <a:t>, </a:t>
            </a:r>
            <a:r>
              <a:rPr lang="cs-CZ" dirty="0"/>
              <a:t>FGFR fúze, </a:t>
            </a:r>
            <a:r>
              <a:rPr lang="x-none"/>
              <a:t>BRAF</a:t>
            </a:r>
            <a:r>
              <a:rPr lang="cs-CZ" dirty="0"/>
              <a:t> mutace</a:t>
            </a:r>
            <a:r>
              <a:rPr lang="x-none"/>
              <a:t>, EGFR mutace, PDGFR fůze, MET f</a:t>
            </a:r>
            <a:r>
              <a:rPr lang="cs-CZ" dirty="0" err="1"/>
              <a:t>ú</a:t>
            </a:r>
            <a:r>
              <a:rPr lang="x-none"/>
              <a:t>ze, PIK3CA mutace</a:t>
            </a:r>
            <a:endParaRPr lang="cs-CZ" dirty="0"/>
          </a:p>
          <a:p>
            <a:endParaRPr lang="en-CZ" dirty="0"/>
          </a:p>
        </p:txBody>
      </p:sp>
      <p:graphicFrame>
        <p:nvGraphicFramePr>
          <p:cNvPr id="5" name="Graf 6">
            <a:extLst>
              <a:ext uri="{FF2B5EF4-FFF2-40B4-BE49-F238E27FC236}">
                <a16:creationId xmlns:a16="http://schemas.microsoft.com/office/drawing/2014/main" id="{DD643E93-9768-6749-B7AB-5EEB556C17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3568075"/>
              </p:ext>
            </p:extLst>
          </p:nvPr>
        </p:nvGraphicFramePr>
        <p:xfrm>
          <a:off x="6903520" y="488951"/>
          <a:ext cx="4997968" cy="3040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0140446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0C4D-3700-DC40-8C57-E08DBA7DA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Výsledky</a:t>
            </a:r>
            <a:r>
              <a:rPr lang="en-GB" dirty="0"/>
              <a:t> </a:t>
            </a:r>
            <a:r>
              <a:rPr lang="en-GB" dirty="0" err="1"/>
              <a:t>terapie</a:t>
            </a:r>
            <a:endParaRPr lang="en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BFBFF-693B-F24A-AB38-AACD248DD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Na základě indikace: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2000" b="1" dirty="0"/>
              <a:t>33</a:t>
            </a:r>
            <a:r>
              <a:rPr lang="x-none" sz="2000" b="1"/>
              <a:t> pacientů léčba zahájena dle doporučení (</a:t>
            </a:r>
            <a:r>
              <a:rPr lang="cs-CZ" sz="2000" b="1" dirty="0"/>
              <a:t>50,1 </a:t>
            </a:r>
            <a:r>
              <a:rPr lang="x-none" sz="2000" b="1"/>
              <a:t>%)</a:t>
            </a:r>
            <a:endParaRPr lang="cs-CZ" sz="20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23 % zatím nebylo nutné zahájit terapii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x-none" sz="2000"/>
              <a:t>u </a:t>
            </a:r>
            <a:r>
              <a:rPr lang="cs-CZ" sz="2000" dirty="0"/>
              <a:t>5 </a:t>
            </a:r>
            <a:r>
              <a:rPr lang="x-none" sz="2000"/>
              <a:t>pacientů </a:t>
            </a:r>
            <a:r>
              <a:rPr lang="cs-CZ" sz="2000" dirty="0"/>
              <a:t>došlo ke zhoršení stavu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6 </a:t>
            </a:r>
            <a:r>
              <a:rPr lang="x-none" sz="2000"/>
              <a:t>neznámo</a:t>
            </a:r>
            <a:endParaRPr lang="cs-CZ" sz="2000" dirty="0"/>
          </a:p>
          <a:p>
            <a:pPr lvl="1"/>
            <a:endParaRPr lang="cs-CZ" sz="2400" dirty="0"/>
          </a:p>
          <a:p>
            <a:r>
              <a:rPr lang="x-none" sz="2400"/>
              <a:t>Efekt terapie možné hodnoti u </a:t>
            </a:r>
            <a:r>
              <a:rPr lang="cs-CZ" sz="2400" dirty="0"/>
              <a:t>27</a:t>
            </a:r>
            <a:r>
              <a:rPr lang="x-none" sz="2400"/>
              <a:t> pacientů</a:t>
            </a:r>
            <a:endParaRPr lang="cs-CZ" sz="2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2000" b="1" dirty="0"/>
              <a:t>P</a:t>
            </a:r>
            <a:r>
              <a:rPr lang="x-none" sz="2000" b="1"/>
              <a:t>arciální odpověď u </a:t>
            </a:r>
            <a:r>
              <a:rPr lang="cs-CZ" sz="2000" b="1" dirty="0"/>
              <a:t>14</a:t>
            </a:r>
            <a:r>
              <a:rPr lang="x-none" sz="2000" b="1"/>
              <a:t> (</a:t>
            </a:r>
            <a:r>
              <a:rPr lang="cs-CZ" sz="2000" b="1" dirty="0"/>
              <a:t>52 </a:t>
            </a:r>
            <a:r>
              <a:rPr lang="x-none" sz="2000" b="1"/>
              <a:t>%)</a:t>
            </a:r>
            <a:endParaRPr lang="cs-CZ" sz="20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2000" b="1" dirty="0"/>
              <a:t>S</a:t>
            </a:r>
            <a:r>
              <a:rPr lang="x-none" sz="2000" b="1"/>
              <a:t>tabilizace onemocnění (</a:t>
            </a:r>
            <a:r>
              <a:rPr lang="cs-CZ" sz="2000" b="1" dirty="0"/>
              <a:t>11 </a:t>
            </a:r>
            <a:r>
              <a:rPr lang="x-none" sz="2000" b="1"/>
              <a:t>%)</a:t>
            </a:r>
            <a:endParaRPr lang="cs-CZ" sz="20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2000" b="1" dirty="0"/>
              <a:t>P</a:t>
            </a:r>
            <a:r>
              <a:rPr lang="x-none" sz="2000" b="1"/>
              <a:t>rogrese u </a:t>
            </a:r>
            <a:r>
              <a:rPr lang="cs-CZ" sz="2000" b="1" dirty="0"/>
              <a:t>10</a:t>
            </a:r>
            <a:r>
              <a:rPr lang="x-none" sz="2000" b="1"/>
              <a:t> pacientů (</a:t>
            </a:r>
            <a:r>
              <a:rPr lang="cs-CZ" sz="2000" b="1" dirty="0"/>
              <a:t>37 </a:t>
            </a:r>
            <a:r>
              <a:rPr lang="x-none" sz="2000" b="1"/>
              <a:t>%)</a:t>
            </a:r>
            <a:endParaRPr lang="cs-CZ" sz="2000" b="1" dirty="0"/>
          </a:p>
          <a:p>
            <a:pPr lvl="1"/>
            <a:endParaRPr lang="cs-CZ" sz="2000" b="1" dirty="0"/>
          </a:p>
          <a:p>
            <a:pPr lvl="1"/>
            <a:r>
              <a:rPr lang="cs-CZ" sz="2000" b="1" dirty="0"/>
              <a:t>Kontrola onemocnění u více než 60% pacientů</a:t>
            </a:r>
            <a:endParaRPr lang="x-none" sz="2000" b="1"/>
          </a:p>
          <a:p>
            <a:endParaRPr lang="x-none" sz="2400" b="1"/>
          </a:p>
          <a:p>
            <a:endParaRPr lang="en-CZ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9CABCB6-AA81-D041-8954-017281C911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6933665"/>
              </p:ext>
            </p:extLst>
          </p:nvPr>
        </p:nvGraphicFramePr>
        <p:xfrm>
          <a:off x="6592628" y="2332697"/>
          <a:ext cx="5201587" cy="3282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2937016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45DF2-099A-664E-98DD-BA5D9E251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Z" dirty="0"/>
              <a:t>Závěr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27657-05C4-1145-9AAF-B3CE2240F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cs-CZ" sz="2800" dirty="0"/>
              <a:t>NGS testování je součást běžné klinické praxe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cs-CZ" sz="2800" dirty="0"/>
              <a:t>Molekulární tumor </a:t>
            </a:r>
            <a:r>
              <a:rPr lang="cs-CZ" sz="2800" dirty="0" err="1"/>
              <a:t>board</a:t>
            </a:r>
            <a:r>
              <a:rPr lang="cs-CZ" sz="2800" dirty="0"/>
              <a:t> je zásadní pro správnou indikaci terapie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cs-CZ" sz="2800" dirty="0"/>
              <a:t>Správně indikovaná léčba přináší pacientům významný benefit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cs-CZ" sz="2800" dirty="0"/>
              <a:t>Do budoucna lze očekávat ještě lepší výsledky (u více pacientů)</a:t>
            </a:r>
          </a:p>
          <a:p>
            <a:endParaRPr lang="en-CZ" dirty="0"/>
          </a:p>
        </p:txBody>
      </p:sp>
    </p:spTree>
    <p:extLst>
      <p:ext uri="{BB962C8B-B14F-4D97-AF65-F5344CB8AC3E}">
        <p14:creationId xmlns:p14="http://schemas.microsoft.com/office/powerpoint/2010/main" val="1989372615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354667" y="2457450"/>
            <a:ext cx="10096500" cy="1187450"/>
          </a:xfrm>
        </p:spPr>
        <p:txBody>
          <a:bodyPr/>
          <a:lstStyle/>
          <a:p>
            <a:pPr algn="ctr" eaLnBrk="1" hangingPunct="1"/>
            <a:r>
              <a:rPr lang="cs-CZ" altLang="cs-CZ" dirty="0"/>
              <a:t>Děkuji za pozornost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1048" y="3560629"/>
            <a:ext cx="3603738" cy="859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odnadpis 2"/>
          <p:cNvSpPr txBox="1">
            <a:spLocks/>
          </p:cNvSpPr>
          <p:nvPr/>
        </p:nvSpPr>
        <p:spPr>
          <a:xfrm>
            <a:off x="1095375" y="6424613"/>
            <a:ext cx="10058400" cy="30638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AF0063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cs-CZ" sz="2000" b="0" i="0" u="none" strike="noStrike" kern="1200" cap="none" spc="2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/>
                <a:ea typeface="+mn-ea"/>
                <a:cs typeface="Arial" panose="020B0604020202020204" pitchFamily="34" charset="0"/>
              </a:rPr>
              <a:t>www.pharmaround.cz</a:t>
            </a:r>
          </a:p>
        </p:txBody>
      </p:sp>
    </p:spTree>
    <p:extLst>
      <p:ext uri="{BB962C8B-B14F-4D97-AF65-F5344CB8AC3E}">
        <p14:creationId xmlns:p14="http://schemas.microsoft.com/office/powerpoint/2010/main" val="40364818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Retrospektiva">
  <a:themeElements>
    <a:clrScheme name="PharmAround">
      <a:dk1>
        <a:srgbClr val="000000"/>
      </a:dk1>
      <a:lt1>
        <a:srgbClr val="000000"/>
      </a:lt1>
      <a:dk2>
        <a:srgbClr val="FFFFFF"/>
      </a:dk2>
      <a:lt2>
        <a:srgbClr val="FFFFFF"/>
      </a:lt2>
      <a:accent1>
        <a:srgbClr val="AF0063"/>
      </a:accent1>
      <a:accent2>
        <a:srgbClr val="AF0063"/>
      </a:accent2>
      <a:accent3>
        <a:srgbClr val="AF0063"/>
      </a:accent3>
      <a:accent4>
        <a:srgbClr val="AF0063"/>
      </a:accent4>
      <a:accent5>
        <a:srgbClr val="AF0063"/>
      </a:accent5>
      <a:accent6>
        <a:srgbClr val="AF0063"/>
      </a:accent6>
      <a:hlink>
        <a:srgbClr val="AF0063"/>
      </a:hlink>
      <a:folHlink>
        <a:srgbClr val="AF0063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_pharmaround_ppt_template" id="{8EA3A127-7165-43B3-B04A-B1777E05DEAD}" vid="{80D162FB-71FC-4038-AEDA-A2DB4E8584FB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Ú colors">
    <a:dk1>
      <a:srgbClr val="000000"/>
    </a:dk1>
    <a:lt1>
      <a:srgbClr val="FFFFFF"/>
    </a:lt1>
    <a:dk2>
      <a:srgbClr val="F04600"/>
    </a:dk2>
    <a:lt2>
      <a:srgbClr val="E7E6E6"/>
    </a:lt2>
    <a:accent1>
      <a:srgbClr val="007FC8"/>
    </a:accent1>
    <a:accent2>
      <a:srgbClr val="FFD600"/>
    </a:accent2>
    <a:accent3>
      <a:srgbClr val="008638"/>
    </a:accent3>
    <a:accent4>
      <a:srgbClr val="FBEEBC"/>
    </a:accent4>
    <a:accent5>
      <a:srgbClr val="E6007C"/>
    </a:accent5>
    <a:accent6>
      <a:srgbClr val="53C0D7"/>
    </a:accent6>
    <a:hlink>
      <a:srgbClr val="0028FF"/>
    </a:hlink>
    <a:folHlink>
      <a:srgbClr val="B438B1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MOÚ colors">
    <a:dk1>
      <a:srgbClr val="000000"/>
    </a:dk1>
    <a:lt1>
      <a:srgbClr val="FFFFFF"/>
    </a:lt1>
    <a:dk2>
      <a:srgbClr val="F04600"/>
    </a:dk2>
    <a:lt2>
      <a:srgbClr val="E7E6E6"/>
    </a:lt2>
    <a:accent1>
      <a:srgbClr val="007FC8"/>
    </a:accent1>
    <a:accent2>
      <a:srgbClr val="FFD600"/>
    </a:accent2>
    <a:accent3>
      <a:srgbClr val="008638"/>
    </a:accent3>
    <a:accent4>
      <a:srgbClr val="FBEEBC"/>
    </a:accent4>
    <a:accent5>
      <a:srgbClr val="E6007C"/>
    </a:accent5>
    <a:accent6>
      <a:srgbClr val="53C0D7"/>
    </a:accent6>
    <a:hlink>
      <a:srgbClr val="0028FF"/>
    </a:hlink>
    <a:folHlink>
      <a:srgbClr val="B438B1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MOÚ colors">
    <a:dk1>
      <a:srgbClr val="000000"/>
    </a:dk1>
    <a:lt1>
      <a:srgbClr val="FFFFFF"/>
    </a:lt1>
    <a:dk2>
      <a:srgbClr val="F04600"/>
    </a:dk2>
    <a:lt2>
      <a:srgbClr val="E7E6E6"/>
    </a:lt2>
    <a:accent1>
      <a:srgbClr val="007FC8"/>
    </a:accent1>
    <a:accent2>
      <a:srgbClr val="FFD600"/>
    </a:accent2>
    <a:accent3>
      <a:srgbClr val="008638"/>
    </a:accent3>
    <a:accent4>
      <a:srgbClr val="FBEEBC"/>
    </a:accent4>
    <a:accent5>
      <a:srgbClr val="E6007C"/>
    </a:accent5>
    <a:accent6>
      <a:srgbClr val="53C0D7"/>
    </a:accent6>
    <a:hlink>
      <a:srgbClr val="0028FF"/>
    </a:hlink>
    <a:folHlink>
      <a:srgbClr val="B438B1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2337</TotalTime>
  <Words>365</Words>
  <Application>Microsoft Macintosh PowerPoint</Application>
  <PresentationFormat>Widescreen</PresentationFormat>
  <Paragraphs>74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Retrospektiva</vt:lpstr>
      <vt:lpstr>think-cell Slide</vt:lpstr>
      <vt:lpstr>Molekulární tumor board v solidní onkologii  –  jaká je realita v roce 2022 </vt:lpstr>
      <vt:lpstr>Molekulární tumor board v MOÚ</vt:lpstr>
      <vt:lpstr>Zastoupení jednotlivých diagnóz</vt:lpstr>
      <vt:lpstr>Indikace terapie</vt:lpstr>
      <vt:lpstr>Výsledky terapie</vt:lpstr>
      <vt:lpstr>Závěr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Životní cyklus léčiva – oblasti přednášek</dc:title>
  <dc:creator>JD_DELL</dc:creator>
  <cp:lastModifiedBy>Peter Grell</cp:lastModifiedBy>
  <cp:revision>108</cp:revision>
  <dcterms:created xsi:type="dcterms:W3CDTF">2017-10-31T14:30:30Z</dcterms:created>
  <dcterms:modified xsi:type="dcterms:W3CDTF">2022-04-26T21:00:10Z</dcterms:modified>
</cp:coreProperties>
</file>