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57" r:id="rId3"/>
    <p:sldId id="606" r:id="rId4"/>
    <p:sldId id="258" r:id="rId5"/>
    <p:sldId id="602" r:id="rId6"/>
    <p:sldId id="545" r:id="rId7"/>
    <p:sldId id="546" r:id="rId8"/>
    <p:sldId id="598" r:id="rId9"/>
    <p:sldId id="567" r:id="rId10"/>
    <p:sldId id="607" r:id="rId11"/>
    <p:sldId id="608" r:id="rId12"/>
    <p:sldId id="282" r:id="rId13"/>
  </p:sldIdLst>
  <p:sldSz cx="9144000" cy="6858000" type="screen4x3"/>
  <p:notesSz cx="6858000" cy="9144000"/>
  <p:custDataLst>
    <p:tags r:id="rId15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8" autoAdjust="0"/>
    <p:restoredTop sz="94660"/>
  </p:normalViewPr>
  <p:slideViewPr>
    <p:cSldViewPr showGuides="1">
      <p:cViewPr varScale="1">
        <p:scale>
          <a:sx n="77" d="100"/>
          <a:sy n="77" d="100"/>
        </p:scale>
        <p:origin x="24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EF1A8-BAE2-4993-837E-61866CFE55AD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D7C6E-509F-4152-85E4-1C82E3F0C3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84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F580A-E69B-3542-A198-BEF8F8CBD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9144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08" y="1340768"/>
            <a:ext cx="8206348" cy="23042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00567C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0108" y="3789040"/>
            <a:ext cx="8206348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10" name="Obdélník s jedním zakulaceným rohem 9"/>
          <p:cNvSpPr/>
          <p:nvPr userDrawn="1"/>
        </p:nvSpPr>
        <p:spPr>
          <a:xfrm flipH="1">
            <a:off x="5184000" y="6164988"/>
            <a:ext cx="3960000" cy="7200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4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254988"/>
            <a:ext cx="1610847" cy="54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50" y="6254988"/>
            <a:ext cx="697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latin typeface="Calibri" panose="020F0502020204030204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2849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36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0789"/>
            <a:ext cx="4038600" cy="453650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0789"/>
            <a:ext cx="4038600" cy="453650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latin typeface="Calibri" panose="020F0502020204030204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32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520788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1200"/>
              </a:spcBef>
              <a:buNone/>
              <a:defRPr sz="20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348881"/>
            <a:ext cx="4040188" cy="37084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52078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48881"/>
            <a:ext cx="4041775" cy="37084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latin typeface="Calibri" panose="020F0502020204030204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59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latin typeface="Calibri" panose="020F0502020204030204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948772" cy="9001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latin typeface="Calibri" panose="020F0502020204030204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63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75473"/>
            <a:ext cx="5486400" cy="45697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00820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řádkový 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60"/>
            <a:ext cx="8229600" cy="634081"/>
          </a:xfrm>
          <a:prstGeom prst="rect">
            <a:avLst/>
          </a:prstGeom>
        </p:spPr>
        <p:txBody>
          <a:bodyPr vert="horz" wrap="square" lIns="91104" tIns="45552" rIns="91104" bIns="45552">
            <a:noAutofit/>
          </a:bodyPr>
          <a:lstStyle>
            <a:lvl1pPr>
              <a:defRPr lang="en-US" sz="4000" b="1" kern="1200" cap="all" dirty="0">
                <a:solidFill>
                  <a:srgbClr val="84B819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6" name="Picture 5" descr="AIFP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49280"/>
            <a:ext cx="1285924" cy="90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81329"/>
            <a:ext cx="1894947" cy="144015"/>
          </a:xfrm>
          <a:prstGeom prst="rect">
            <a:avLst/>
          </a:prstGeom>
        </p:spPr>
      </p:pic>
      <p:sp>
        <p:nvSpPr>
          <p:cNvPr id="8" name="Content Placeholder 12"/>
          <p:cNvSpPr>
            <a:spLocks noGrp="1"/>
          </p:cNvSpPr>
          <p:nvPr>
            <p:ph sz="quarter" idx="11"/>
          </p:nvPr>
        </p:nvSpPr>
        <p:spPr>
          <a:xfrm>
            <a:off x="467544" y="1196752"/>
            <a:ext cx="8208912" cy="4752528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cs-CZ" sz="2400" b="1" u="none" strike="noStrike" kern="1200" normalizeH="0" baseline="0" dirty="0" smtClean="0">
                <a:solidFill>
                  <a:srgbClr val="0073AB"/>
                </a:solidFill>
                <a:latin typeface="Calibri"/>
                <a:ea typeface="+mn-ea"/>
                <a:cs typeface="Calibri"/>
              </a:defRPr>
            </a:lvl1pPr>
            <a:lvl2pPr marL="0">
              <a:spcBef>
                <a:spcPts val="0"/>
              </a:spcBef>
              <a:spcAft>
                <a:spcPts val="600"/>
              </a:spcAft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378000" indent="-34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73AB"/>
              </a:buClr>
              <a:buSzPct val="82000"/>
              <a:buFont typeface="Lucida Grande CE"/>
              <a:buChar char="▸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7380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Font typeface="Arial"/>
              <a:buChar char="•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0"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</a:lstStyle>
          <a:p>
            <a:pPr marL="0" lvl="0" indent="0" algn="l" defTabSz="911023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SzPct val="120000"/>
              <a:buFont typeface="Arial"/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marL="432000" marR="0" lvl="2" indent="-37800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ct val="82000"/>
              <a:buFont typeface="Lucida Grande CE"/>
              <a:buChar char="▸"/>
              <a:tabLst/>
              <a:defRPr/>
            </a:pP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74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" name="Obdélník s jedním zakulaceným rohem 11"/>
          <p:cNvSpPr/>
          <p:nvPr/>
        </p:nvSpPr>
        <p:spPr>
          <a:xfrm flipH="1">
            <a:off x="5184000" y="6138000"/>
            <a:ext cx="3960000" cy="7200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4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32073"/>
            <a:ext cx="1891143" cy="36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30" y="6242073"/>
            <a:ext cx="1610847" cy="540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68" y="6242073"/>
            <a:ext cx="540000" cy="54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99" y="6242073"/>
            <a:ext cx="697500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567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67C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67C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67C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67C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67C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67C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67C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67C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2B3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ctrTitle"/>
          </p:nvPr>
        </p:nvSpPr>
        <p:spPr>
          <a:xfrm>
            <a:off x="390789" y="332656"/>
            <a:ext cx="8640960" cy="2807642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altLang="cs-CZ" dirty="0"/>
              <a:t>4. celostátní setkání studijních sester a koordinátorů</a:t>
            </a:r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 </a:t>
            </a:r>
            <a:endParaRPr lang="cs-CZ" altLang="cs-CZ" sz="3600" dirty="0"/>
          </a:p>
        </p:txBody>
      </p:sp>
      <p:sp>
        <p:nvSpPr>
          <p:cNvPr id="11267" name="Podnadpis 2"/>
          <p:cNvSpPr>
            <a:spLocks noGrp="1"/>
          </p:cNvSpPr>
          <p:nvPr>
            <p:ph type="subTitle" idx="1"/>
          </p:nvPr>
        </p:nvSpPr>
        <p:spPr>
          <a:xfrm>
            <a:off x="251520" y="4149081"/>
            <a:ext cx="8568952" cy="1296144"/>
          </a:xfrm>
        </p:spPr>
        <p:txBody>
          <a:bodyPr>
            <a:normAutofit fontScale="32500" lnSpcReduction="20000"/>
          </a:bodyPr>
          <a:lstStyle/>
          <a:p>
            <a:pPr eaLnBrk="1" hangingPunct="1"/>
            <a:endParaRPr lang="cs-CZ" altLang="cs-CZ" sz="2000" b="1" dirty="0">
              <a:solidFill>
                <a:srgbClr val="00567C"/>
              </a:solidFill>
            </a:endParaRPr>
          </a:p>
          <a:p>
            <a:r>
              <a:rPr lang="cs-CZ" altLang="cs-CZ" sz="7400" b="1" dirty="0">
                <a:solidFill>
                  <a:srgbClr val="00567C"/>
                </a:solidFill>
              </a:rPr>
              <a:t>Regina Demlová</a:t>
            </a:r>
          </a:p>
          <a:p>
            <a:endParaRPr lang="cs-CZ" altLang="cs-CZ" sz="6000" b="1" dirty="0">
              <a:solidFill>
                <a:srgbClr val="00567C"/>
              </a:solidFill>
            </a:endParaRPr>
          </a:p>
          <a:p>
            <a:r>
              <a:rPr lang="cs-CZ" altLang="cs-CZ" sz="4900" b="1" dirty="0">
                <a:solidFill>
                  <a:srgbClr val="00567C"/>
                </a:solidFill>
              </a:rPr>
              <a:t>Brno 6.6.2019</a:t>
            </a:r>
            <a:r>
              <a:rPr lang="cs-CZ" altLang="cs-CZ" sz="3200" b="1" dirty="0">
                <a:solidFill>
                  <a:srgbClr val="00567C"/>
                </a:solidFill>
              </a:rPr>
              <a:t>	</a:t>
            </a:r>
          </a:p>
          <a:p>
            <a:r>
              <a:rPr lang="cs-CZ" sz="2000" dirty="0"/>
              <a:t> </a:t>
            </a:r>
            <a:r>
              <a:rPr lang="cs-CZ" altLang="cs-CZ" sz="2000" b="1" dirty="0">
                <a:solidFill>
                  <a:srgbClr val="00567C"/>
                </a:solidFill>
              </a:rPr>
              <a:t>		</a:t>
            </a:r>
          </a:p>
          <a:p>
            <a:pPr eaLnBrk="1" hangingPunct="1"/>
            <a:endParaRPr lang="cs-CZ" altLang="cs-CZ" sz="2000" b="1" dirty="0">
              <a:solidFill>
                <a:srgbClr val="00567C"/>
              </a:solidFill>
            </a:endParaRPr>
          </a:p>
          <a:p>
            <a:pPr eaLnBrk="1" hangingPunct="1"/>
            <a:endParaRPr lang="cs-CZ" altLang="cs-CZ" dirty="0">
              <a:solidFill>
                <a:srgbClr val="00567C"/>
              </a:solidFill>
            </a:endParaRPr>
          </a:p>
        </p:txBody>
      </p:sp>
      <p:pic>
        <p:nvPicPr>
          <p:cNvPr id="4" name="Obrázek 6" descr="https://static.wixstatic.com/media/4978be_8bf034b3445044daa62bb38ad8093a76.jpg/v1/fill/w_293,h_131,al_c,q_80,usm_0.66_1.00_0.01/4978be_8bf034b3445044daa62bb38ad8093a7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6143"/>
          <a:stretch/>
        </p:blipFill>
        <p:spPr bwMode="auto">
          <a:xfrm>
            <a:off x="3059858" y="188664"/>
            <a:ext cx="1651411" cy="858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3" descr="http://www.pharmaround.cz/static/img/logo-cz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1879664" cy="44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lf mu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9036" r="22170"/>
          <a:stretch/>
        </p:blipFill>
        <p:spPr bwMode="auto">
          <a:xfrm>
            <a:off x="6948264" y="332656"/>
            <a:ext cx="879920" cy="891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64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DD9E4-7269-4181-B1BC-9A623B89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C97ED32-93A4-42C7-9EA5-61A57FEA4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818" y="242286"/>
            <a:ext cx="8057638" cy="605774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D91F938-ADF6-485A-8010-BC70B7775889}"/>
              </a:ext>
            </a:extLst>
          </p:cNvPr>
          <p:cNvSpPr txBox="1"/>
          <p:nvPr/>
        </p:nvSpPr>
        <p:spPr>
          <a:xfrm>
            <a:off x="7199784" y="63000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SÚKL, 2019</a:t>
            </a:r>
          </a:p>
        </p:txBody>
      </p:sp>
    </p:spTree>
    <p:extLst>
      <p:ext uri="{BB962C8B-B14F-4D97-AF65-F5344CB8AC3E}">
        <p14:creationId xmlns:p14="http://schemas.microsoft.com/office/powerpoint/2010/main" val="13854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DABFE-BA37-49CF-9446-2DD126B7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7D5877B-2941-4551-99FB-A8EB324C4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70" y="188640"/>
            <a:ext cx="8504732" cy="645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3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84956-102B-4CB7-B518-68712FAC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3913"/>
            <a:ext cx="8363272" cy="1143000"/>
          </a:xfrm>
        </p:spPr>
        <p:txBody>
          <a:bodyPr/>
          <a:lstStyle/>
          <a:p>
            <a:r>
              <a:rPr lang="cs-CZ" dirty="0"/>
              <a:t>Přeji hodně zdaru celé konferenci 2019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1F2A82B-921D-407A-9F10-CC6D979C0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825" y="2060575"/>
            <a:ext cx="3816350" cy="3816350"/>
          </a:xfrm>
        </p:spPr>
      </p:pic>
    </p:spTree>
    <p:extLst>
      <p:ext uri="{BB962C8B-B14F-4D97-AF65-F5344CB8AC3E}">
        <p14:creationId xmlns:p14="http://schemas.microsoft.com/office/powerpoint/2010/main" val="216485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Konferenci lze již nazývat „tradiční“….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20.4.2012 – 55 účastníků (v rámci BOD)</a:t>
            </a:r>
          </a:p>
          <a:p>
            <a:pPr>
              <a:buNone/>
            </a:pPr>
            <a:r>
              <a:rPr lang="cs-CZ" dirty="0"/>
              <a:t>8.6.2017 – 110 účastníků (již samostatně…)</a:t>
            </a:r>
          </a:p>
          <a:p>
            <a:pPr>
              <a:buNone/>
            </a:pPr>
            <a:r>
              <a:rPr lang="cs-CZ" dirty="0"/>
              <a:t>12.6.2018 – 134 účastníků</a:t>
            </a:r>
          </a:p>
          <a:p>
            <a:pPr>
              <a:buNone/>
            </a:pPr>
            <a:r>
              <a:rPr lang="cs-CZ" dirty="0"/>
              <a:t>6.6.2019 – 166 registrovaných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aktivity k </a:t>
            </a:r>
            <a:r>
              <a:rPr lang="cs-CZ" dirty="0" err="1"/>
              <a:t>tématů</a:t>
            </a:r>
            <a:r>
              <a:rPr lang="cs-CZ" dirty="0"/>
              <a:t> KH…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Pravidelné podzimní konference </a:t>
            </a:r>
            <a:r>
              <a:rPr lang="cs-CZ" dirty="0" err="1"/>
              <a:t>Pharmaround</a:t>
            </a:r>
            <a:r>
              <a:rPr lang="cs-CZ" dirty="0"/>
              <a:t> (i)                                 k tématům klinických studií</a:t>
            </a:r>
          </a:p>
          <a:p>
            <a:r>
              <a:rPr lang="cs-CZ" dirty="0"/>
              <a:t>Národní den klinických studií 2016, 2017 a 2018 (Senát PCŘ)</a:t>
            </a:r>
          </a:p>
          <a:p>
            <a:r>
              <a:rPr lang="cs-CZ" dirty="0"/>
              <a:t>Spolupracující síť pracovišť v rámci CZECRIN – zapojení FN a LF – Network </a:t>
            </a:r>
            <a:r>
              <a:rPr lang="cs-CZ" dirty="0" err="1"/>
              <a:t>Committee</a:t>
            </a:r>
            <a:r>
              <a:rPr lang="cs-CZ" dirty="0"/>
              <a:t> </a:t>
            </a:r>
          </a:p>
          <a:p>
            <a:r>
              <a:rPr lang="cs-CZ" dirty="0"/>
              <a:t>Vlastní aktivity (GCP kurzy, semináře atd…) na úrovni jednotlivých pracovišť</a:t>
            </a:r>
          </a:p>
          <a:p>
            <a:r>
              <a:rPr lang="cs-CZ" dirty="0"/>
              <a:t>Certifikovaný kurz Koordinátor KH od roku 2013 </a:t>
            </a:r>
            <a:r>
              <a:rPr lang="cs-CZ" i="1" dirty="0">
                <a:solidFill>
                  <a:srgbClr val="000000"/>
                </a:solidFill>
              </a:rPr>
              <a:t>(2x ročně)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68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letošní 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Profese studijní koordinátorky</a:t>
            </a:r>
          </a:p>
          <a:p>
            <a:r>
              <a:rPr lang="cs-CZ" dirty="0"/>
              <a:t>Pacient versus administrativa + panelová diskuse</a:t>
            </a:r>
          </a:p>
          <a:p>
            <a:r>
              <a:rPr lang="cs-CZ" dirty="0"/>
              <a:t>Studie z druhé strany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</a:t>
            </a:r>
            <a:r>
              <a:rPr lang="cs-CZ" altLang="cs-CZ" b="1" dirty="0"/>
              <a:t>ájem provádět klinická hodnocení v ČR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609600" y="1196975"/>
            <a:ext cx="7994650" cy="52038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b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Přínosy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1600" b="1" dirty="0"/>
              <a:t>Pacienti </a:t>
            </a:r>
            <a:r>
              <a:rPr lang="cs-CZ" sz="1600" dirty="0"/>
              <a:t>– klinicko-výzkumná činnost, nicméně existuje  možnost získat přístup k léčivu dříve, než je zavedeno do standardní léčebné praxe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1600" b="1" dirty="0"/>
              <a:t>Lékaři </a:t>
            </a:r>
            <a:r>
              <a:rPr lang="cs-CZ" sz="1600" dirty="0"/>
              <a:t>– kontakt s nejnovějšími poznatky a trendy vývoje nových léčiv v onkologii, účast v mezinárodních výzkumných týmech, publikační činnost…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1600" b="1" dirty="0"/>
              <a:t>Zdravotnická zařízení – </a:t>
            </a:r>
            <a:r>
              <a:rPr lang="cs-CZ" sz="1600" dirty="0"/>
              <a:t>zapojení se do klinicko-výzkumné činnosti, nejnovější léčebné trendy, ekonomické aspekty (úspora za inovativní léky hrazené ze ZP)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0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Nároky/rizika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1600" dirty="0"/>
              <a:t>Vysoká míra regulace – zvyšující 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1600" dirty="0"/>
              <a:t>Etické, regulační a právní – zvyšující 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1600" dirty="0"/>
              <a:t>Specializace, vzdělávání, budování komplexních týmů pro KH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1600" dirty="0"/>
              <a:t>Ekonomické a organizační – zvyšující 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969696"/>
                </a:solidFill>
                <a:latin typeface="+mj-lt"/>
                <a:ea typeface="+mn-ea"/>
                <a:cs typeface="Arial" pitchFamily="34" charset="0"/>
              </a:defRPr>
            </a:lvl1pPr>
            <a:lvl2pPr marL="44926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328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7313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13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0970407D-EE58-4A0B-824B-1D3AE42DD9CF}" type="slidenum">
              <a:rPr lang="cs-CZ" alt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6149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969696"/>
                </a:solidFill>
                <a:latin typeface="+mj-lt"/>
                <a:ea typeface="+mn-ea"/>
                <a:cs typeface="Arial" pitchFamily="34" charset="0"/>
              </a:defRPr>
            </a:lvl1pPr>
            <a:lvl2pPr marL="44926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328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7313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13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E708CC-0C3F-4567-9698-B54C0F35BD31}" type="slidenum">
              <a:rPr lang="cs-CZ" altLang="cs-CZ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58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se zakulaceným příčným rohem 5"/>
          <p:cNvSpPr/>
          <p:nvPr/>
        </p:nvSpPr>
        <p:spPr>
          <a:xfrm>
            <a:off x="179511" y="905343"/>
            <a:ext cx="8363935" cy="5184576"/>
          </a:xfrm>
          <a:prstGeom prst="round2DiagRect">
            <a:avLst>
              <a:gd name="adj1" fmla="val 12028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79712" y="404029"/>
            <a:ext cx="7427831" cy="936104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hodnocení v Evropě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8084" y="1556792"/>
            <a:ext cx="7427831" cy="406095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 kern="0" dirty="0" err="1">
                <a:solidFill>
                  <a:sysClr val="windowText" lastClr="000000"/>
                </a:solidFill>
              </a:rPr>
              <a:t>Evropa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patří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mezi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regiony</a:t>
            </a:r>
            <a:r>
              <a:rPr lang="en-US" sz="2000" kern="0" dirty="0">
                <a:solidFill>
                  <a:sysClr val="windowText" lastClr="000000"/>
                </a:solidFill>
              </a:rPr>
              <a:t>  s </a:t>
            </a:r>
            <a:r>
              <a:rPr lang="cs-CZ" sz="2000" kern="0" dirty="0">
                <a:solidFill>
                  <a:sysClr val="windowText" lastClr="000000"/>
                </a:solidFill>
              </a:rPr>
              <a:t>vysokými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investicemi</a:t>
            </a:r>
            <a:r>
              <a:rPr lang="en-US" sz="2000" kern="0" dirty="0">
                <a:solidFill>
                  <a:sysClr val="windowText" lastClr="000000"/>
                </a:solidFill>
              </a:rPr>
              <a:t> do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vědy</a:t>
            </a:r>
            <a:r>
              <a:rPr lang="en-US" sz="2000" kern="0" dirty="0">
                <a:solidFill>
                  <a:sysClr val="windowText" lastClr="000000"/>
                </a:solidFill>
              </a:rPr>
              <a:t> 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výzkumu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cs-CZ" sz="2000" kern="0" dirty="0">
                <a:solidFill>
                  <a:sysClr val="windowText" lastClr="000000"/>
                </a:solidFill>
              </a:rPr>
              <a:t>(</a:t>
            </a:r>
            <a:r>
              <a:rPr lang="en-US" sz="2000" kern="0" dirty="0">
                <a:solidFill>
                  <a:sysClr val="windowText" lastClr="000000"/>
                </a:solidFill>
              </a:rPr>
              <a:t>30.6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mld</a:t>
            </a:r>
            <a:r>
              <a:rPr lang="en-US" sz="2000" kern="0" dirty="0">
                <a:solidFill>
                  <a:sysClr val="windowText" lastClr="000000"/>
                </a:solidFill>
              </a:rPr>
              <a:t>. €</a:t>
            </a:r>
            <a:r>
              <a:rPr lang="cs-CZ" sz="2000" kern="0" dirty="0">
                <a:solidFill>
                  <a:sysClr val="windowText" lastClr="000000"/>
                </a:solidFill>
              </a:rPr>
              <a:t> </a:t>
            </a:r>
            <a:r>
              <a:rPr lang="cs-CZ" sz="2000" kern="0" dirty="0" err="1">
                <a:solidFill>
                  <a:sysClr val="windowText" lastClr="000000"/>
                </a:solidFill>
              </a:rPr>
              <a:t>vs</a:t>
            </a:r>
            <a:r>
              <a:rPr lang="cs-CZ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</a:rPr>
              <a:t>30.2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mld</a:t>
            </a:r>
            <a:r>
              <a:rPr lang="en-US" sz="2000" kern="0" dirty="0">
                <a:solidFill>
                  <a:sysClr val="windowText" lastClr="000000"/>
                </a:solidFill>
              </a:rPr>
              <a:t>. € v USA</a:t>
            </a:r>
            <a:r>
              <a:rPr lang="cs-CZ" sz="2000" kern="0" dirty="0">
                <a:solidFill>
                  <a:sysClr val="windowText" lastClr="00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endParaRPr lang="en-US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8" name="Picture 4" descr="\\vmware-host\Shared Folders\Plocha\AIFP-logoty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592288" cy="25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11432"/>
            <a:ext cx="5689642" cy="373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31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se zakulaceným příčným rohem 5"/>
          <p:cNvSpPr/>
          <p:nvPr/>
        </p:nvSpPr>
        <p:spPr>
          <a:xfrm>
            <a:off x="395536" y="1196752"/>
            <a:ext cx="8363935" cy="5040560"/>
          </a:xfrm>
          <a:prstGeom prst="round2DiagRect">
            <a:avLst>
              <a:gd name="adj1" fmla="val 12028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1052736"/>
            <a:ext cx="7427831" cy="936104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Investice do výzkumu a vývoje:</a:t>
            </a:r>
            <a:r>
              <a:rPr lang="cs-CZ" sz="27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i="1" dirty="0">
                <a:solidFill>
                  <a:schemeClr val="accent1">
                    <a:lumMod val="75000"/>
                  </a:schemeClr>
                </a:solidFill>
              </a:rPr>
              <a:t>více než 50% tvoří investice do KH fáze I-III</a:t>
            </a:r>
            <a:r>
              <a:rPr lang="cs-CZ" sz="3100" i="1" dirty="0"/>
              <a:t>. </a:t>
            </a:r>
            <a:endParaRPr lang="cs-CZ" sz="3100" i="1" dirty="0">
              <a:solidFill>
                <a:srgbClr val="26568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48917"/>
            <a:ext cx="3594523" cy="31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50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" t="8320" r="58451" b="28669"/>
          <a:stretch/>
        </p:blipFill>
        <p:spPr bwMode="auto">
          <a:xfrm>
            <a:off x="1997414" y="1087442"/>
            <a:ext cx="3850683" cy="486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18864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-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Počty KH - </a:t>
            </a: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000" b="1" i="0" u="none" strike="noStrike" kern="0" cap="none" spc="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5, </a:t>
            </a: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US" sz="2000" b="1" i="0" u="none" strike="noStrike" kern="0" cap="none" spc="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Belgi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2000" b="1" i="0" u="none" strike="noStrike" kern="0" cap="none" spc="2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US" sz="2000" b="1" i="0" u="none" strike="noStrike" kern="0" cap="none" spc="1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hi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hest</a:t>
            </a:r>
            <a:r>
              <a:rPr kumimoji="0" lang="en-US" sz="2000" b="1" i="0" u="none" strike="noStrike" kern="0" cap="none" spc="2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mbers</a:t>
            </a:r>
            <a:r>
              <a:rPr kumimoji="0" lang="en-US" sz="2000" b="1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</a:t>
            </a:r>
            <a:r>
              <a:rPr kumimoji="0" lang="en-US" sz="2000" b="1" i="0" u="none" strike="noStrike" kern="0" cap="none" spc="2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1" i="0" u="none" strike="noStrike" kern="0" cap="none" spc="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</a:t>
            </a: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s,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</a:t>
            </a: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US" sz="2000" b="1" i="0" u="none" strike="noStrike" kern="0" cap="none" spc="1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Germany</a:t>
            </a:r>
            <a:r>
              <a:rPr kumimoji="0" lang="en-US" sz="2000" b="1" i="0" u="none" strike="noStrike" kern="0" cap="none" spc="1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ahead</a:t>
            </a:r>
            <a:r>
              <a:rPr kumimoji="0" lang="en-US" sz="2000" b="1" i="0" u="none" strike="noStrike" kern="0" cap="none" spc="15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24459"/>
            <a:ext cx="2043596" cy="53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79712" y="6232002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EFPIA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R&amp;D, 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nderestimation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Phase I and IV for all countries except Franc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e)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41878"/>
            <a:ext cx="904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979712" y="3789040"/>
            <a:ext cx="63508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195736" y="4869160"/>
            <a:ext cx="4105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4277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34081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Co vidíme dnes v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kh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8232" y="1700808"/>
            <a:ext cx="8208912" cy="4608512"/>
          </a:xfrm>
        </p:spPr>
        <p:txBody>
          <a:bodyPr>
            <a:normAutofit fontScale="92500" lnSpcReduction="20000"/>
          </a:bodyPr>
          <a:lstStyle/>
          <a:p>
            <a:pPr lvl="2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Roste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finanční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náročnost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klinických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studií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Průměrné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výdaje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na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vývoj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jednoho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léku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činí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podle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posledních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údajů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asi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2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mld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. USD.</a:t>
            </a:r>
          </a:p>
          <a:p>
            <a:pPr lvl="2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Zadavatelé klinických studií jsou stále více obezřetní při zvažování investic do KH v dané zemi či regionu</a:t>
            </a:r>
          </a:p>
          <a:p>
            <a:pPr lvl="2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Realizace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klinických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studií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přesouvá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na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farmaceutické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rozvojové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trhy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především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východní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Asie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nicméně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roste i konkurence okolních států.</a:t>
            </a:r>
          </a:p>
          <a:p>
            <a:pPr lvl="2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 rámci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efektivn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ího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vývoji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bývají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uplat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ň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ovány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nové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formy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spolupráce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Vznikají specializovaná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„Centra excellence“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Nový evropská legislativa pro klinická hodnocení předpokládá mj. též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zvyšování transparence a porozumění procesu i pro laickou veřejnost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zejména pro nejdůležitější účastníky klinických studií  - pacienty a pacientské organizace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835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úvodní slovo Demlová_final[20190606085645755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heme/theme1.xml><?xml version="1.0" encoding="utf-8"?>
<a:theme xmlns:a="http://schemas.openxmlformats.org/drawingml/2006/main" name="Prezentace_základní">
  <a:themeElements>
    <a:clrScheme name="Vlastní 1">
      <a:dk1>
        <a:srgbClr val="00567C"/>
      </a:dk1>
      <a:lt1>
        <a:sysClr val="window" lastClr="FFFFFF"/>
      </a:lt1>
      <a:dk2>
        <a:srgbClr val="00567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238E9A65-E9FA-4751-90F0-79A7C3A2D5AF}" vid="{EB21FD51-F67E-48E5-8422-9626A5A98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Prezentace_základní</Template>
  <TotalTime>918</TotalTime>
  <Words>330</Words>
  <Application>Microsoft Office PowerPoint</Application>
  <PresentationFormat>Předvádění na obrazovce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Lucida Grande CE</vt:lpstr>
      <vt:lpstr>Open Sans Light</vt:lpstr>
      <vt:lpstr>Trebuchet MS</vt:lpstr>
      <vt:lpstr>Prezentace_základní</vt:lpstr>
      <vt:lpstr>    4. celostátní setkání studijních sester a koordinátorů      </vt:lpstr>
      <vt:lpstr>Konferenci lze již nazývat „tradiční“….</vt:lpstr>
      <vt:lpstr>Další aktivity k tématů KH…</vt:lpstr>
      <vt:lpstr>Témata letošní konference</vt:lpstr>
      <vt:lpstr>Zájem provádět klinická hodnocení v ČR</vt:lpstr>
      <vt:lpstr>Klinická hodnocení v Evropě</vt:lpstr>
      <vt:lpstr>Investice do výzkumu a vývoje: více než 50% tvoří investice do KH fáze I-III. </vt:lpstr>
      <vt:lpstr>Prezentace aplikace PowerPoint</vt:lpstr>
      <vt:lpstr>Co vidíme dnes v kh</vt:lpstr>
      <vt:lpstr>Prezentace aplikace PowerPoint</vt:lpstr>
      <vt:lpstr>Prezentace aplikace PowerPoint</vt:lpstr>
      <vt:lpstr>Přeji hodně zdaru celé konferenci 2019</vt:lpstr>
    </vt:vector>
  </TitlesOfParts>
  <Company>Masaryk Memorial Cancer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hanakova</dc:creator>
  <cp:lastModifiedBy>ucitel</cp:lastModifiedBy>
  <cp:revision>113</cp:revision>
  <dcterms:created xsi:type="dcterms:W3CDTF">2019-03-13T08:09:08Z</dcterms:created>
  <dcterms:modified xsi:type="dcterms:W3CDTF">2019-06-06T06:56:56Z</dcterms:modified>
</cp:coreProperties>
</file>