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74" r:id="rId2"/>
    <p:sldId id="270" r:id="rId3"/>
    <p:sldId id="1385" r:id="rId4"/>
    <p:sldId id="7161" r:id="rId5"/>
    <p:sldId id="293" r:id="rId6"/>
    <p:sldId id="7162" r:id="rId7"/>
    <p:sldId id="324" r:id="rId8"/>
    <p:sldId id="307" r:id="rId9"/>
    <p:sldId id="7163" r:id="rId10"/>
    <p:sldId id="7164" r:id="rId11"/>
    <p:sldId id="7165" r:id="rId12"/>
    <p:sldId id="7115" r:id="rId13"/>
    <p:sldId id="302" r:id="rId14"/>
    <p:sldId id="315" r:id="rId15"/>
    <p:sldId id="7166" r:id="rId16"/>
    <p:sldId id="7149" r:id="rId17"/>
    <p:sldId id="7148" r:id="rId18"/>
    <p:sldId id="7150" r:id="rId19"/>
    <p:sldId id="7151" r:id="rId20"/>
    <p:sldId id="7152" r:id="rId21"/>
    <p:sldId id="7153" r:id="rId22"/>
    <p:sldId id="7158" r:id="rId23"/>
    <p:sldId id="7159" r:id="rId24"/>
    <p:sldId id="7155" r:id="rId25"/>
    <p:sldId id="7156" r:id="rId26"/>
    <p:sldId id="7157" r:id="rId27"/>
    <p:sldId id="7137" r:id="rId28"/>
    <p:sldId id="716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5C"/>
    <a:srgbClr val="FFFFFF"/>
    <a:srgbClr val="3B4EBF"/>
    <a:srgbClr val="FFC000"/>
    <a:srgbClr val="C00000"/>
    <a:srgbClr val="00B0F0"/>
    <a:srgbClr val="000000"/>
    <a:srgbClr val="0070C0"/>
    <a:srgbClr val="990099"/>
    <a:srgbClr val="FFB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3792" autoAdjust="0"/>
  </p:normalViewPr>
  <p:slideViewPr>
    <p:cSldViewPr snapToGrid="0">
      <p:cViewPr varScale="1">
        <p:scale>
          <a:sx n="68" d="100"/>
          <a:sy n="68" d="100"/>
        </p:scale>
        <p:origin x="62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C3A0815-E573-4C18-8B3F-F7032E105E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397A113-FE92-4CAE-9CE2-AFC513E593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CD5033-734F-4069-A5ED-4AC65467FB52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EAED22D-CC36-4E32-856C-603A38B307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AD8043E-5515-4497-85A0-E1D8143E1C5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A171E-2DB0-4512-9AD3-0A03DEA6D84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9507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0CB8F-7A73-48FD-9671-387E3C7C4921}" type="datetimeFigureOut">
              <a:rPr lang="en-GB" smtClean="0"/>
              <a:t>27/04/2022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CE980-080C-4B9D-98B3-7F51F4D8BD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868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CE980-080C-4B9D-98B3-7F51F4D8BDC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10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CE980-080C-4B9D-98B3-7F51F4D8BDC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377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CE980-080C-4B9D-98B3-7F51F4D8BDC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78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CE980-080C-4B9D-98B3-7F51F4D8BDC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157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CE980-080C-4B9D-98B3-7F51F4D8BDC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832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CE980-080C-4B9D-98B3-7F51F4D8BDC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11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CE980-080C-4B9D-98B3-7F51F4D8BDC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533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CE980-080C-4B9D-98B3-7F51F4D8BDC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2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CE980-080C-4B9D-98B3-7F51F4D8BDC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28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CE980-080C-4B9D-98B3-7F51F4D8BDC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623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81A9A206-5E5E-41AF-90C1-49255CD0CBE2}"/>
              </a:ext>
            </a:extLst>
          </p:cNvPr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24202C03-6CC1-47C0-B294-F5DCA7E9C9C5}"/>
              </a:ext>
            </a:extLst>
          </p:cNvPr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0F881589-4824-4C73-9456-B0BD546B3D47}"/>
              </a:ext>
            </a:extLst>
          </p:cNvPr>
          <p:cNvCxnSpPr/>
          <p:nvPr/>
        </p:nvCxnSpPr>
        <p:spPr>
          <a:xfrm>
            <a:off x="1208618" y="4343400"/>
            <a:ext cx="98742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8D339D8-D852-48FF-B036-15B7DEB37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9CF9D-F5D7-40D6-89E7-254B5602D392}" type="datetimeFigureOut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6252196-D87D-4FF8-ACDE-E8FB840AB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500493-C003-4644-8C79-A287573B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F7C3D3-EBB3-47F6-89CD-3E0510B21A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6668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41B01-7A4A-481C-9F1A-8B539E30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FF37-72EF-4FC6-B311-B55B6F1FDAD7}" type="datetimeFigureOut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AFFE1-19E1-4E34-9066-F543226DD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AF4B6-4B7E-4E50-BA80-44243A1D3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0DE686-3725-4A9D-A794-C9CFE3C040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66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CDA9C750-0078-4175-AC23-C5C6E3A1EE46}"/>
              </a:ext>
            </a:extLst>
          </p:cNvPr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2C52F65-7EE5-47C4-BCE2-1451FCCCC8E0}"/>
              </a:ext>
            </a:extLst>
          </p:cNvPr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414786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762C6F3-FC72-4E40-815E-4BA4469A4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DE7F2-AA01-465E-8AE6-B4722A5121B7}" type="datetimeFigureOut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8494F06-AF66-4B72-8D34-FB5C7685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6452745-5381-4856-AAAE-87440303D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90F99-81EA-4593-A1E8-186B2063F1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659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084F491D-F66B-47F4-8C4E-51E0555DF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34" y="188913"/>
            <a:ext cx="1682751" cy="6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7">
            <a:extLst>
              <a:ext uri="{FF2B5EF4-FFF2-40B4-BE49-F238E27FC236}">
                <a16:creationId xmlns:a16="http://schemas.microsoft.com/office/drawing/2014/main" id="{16730ADB-45B7-42E6-8BCC-45210651380D}"/>
              </a:ext>
            </a:extLst>
          </p:cNvPr>
          <p:cNvSpPr/>
          <p:nvPr/>
        </p:nvSpPr>
        <p:spPr>
          <a:xfrm>
            <a:off x="531284" y="5051425"/>
            <a:ext cx="11125200" cy="64770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1380297" y="2348880"/>
            <a:ext cx="10094913" cy="11869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0"/>
          </p:nvPr>
        </p:nvSpPr>
        <p:spPr>
          <a:xfrm>
            <a:off x="1384060" y="3679871"/>
            <a:ext cx="10094913" cy="11869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94959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11"/>
          </p:nvPr>
        </p:nvSpPr>
        <p:spPr>
          <a:xfrm>
            <a:off x="1380297" y="5157192"/>
            <a:ext cx="7584457" cy="3600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u="sng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62133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6C833C7A-F55F-4257-B655-01B2A363B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34" y="188913"/>
            <a:ext cx="1682751" cy="6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7">
            <a:extLst>
              <a:ext uri="{FF2B5EF4-FFF2-40B4-BE49-F238E27FC236}">
                <a16:creationId xmlns:a16="http://schemas.microsoft.com/office/drawing/2014/main" id="{3FC4DA16-C92F-4BC2-860F-3D18D80E753A}"/>
              </a:ext>
            </a:extLst>
          </p:cNvPr>
          <p:cNvSpPr/>
          <p:nvPr/>
        </p:nvSpPr>
        <p:spPr>
          <a:xfrm>
            <a:off x="531284" y="5051425"/>
            <a:ext cx="11125200" cy="64770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1380297" y="2348880"/>
            <a:ext cx="10094913" cy="11869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0"/>
          </p:nvPr>
        </p:nvSpPr>
        <p:spPr>
          <a:xfrm>
            <a:off x="1384060" y="3679871"/>
            <a:ext cx="10094913" cy="11869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94959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11"/>
          </p:nvPr>
        </p:nvSpPr>
        <p:spPr>
          <a:xfrm>
            <a:off x="1380297" y="5157192"/>
            <a:ext cx="7584457" cy="3600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u="sng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6920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5AD8CB0A-9BD2-44D5-B445-AB989A449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34" y="188913"/>
            <a:ext cx="1682751" cy="6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7">
            <a:extLst>
              <a:ext uri="{FF2B5EF4-FFF2-40B4-BE49-F238E27FC236}">
                <a16:creationId xmlns:a16="http://schemas.microsoft.com/office/drawing/2014/main" id="{6BA285B9-D51E-4628-84DA-2DE889CAE46C}"/>
              </a:ext>
            </a:extLst>
          </p:cNvPr>
          <p:cNvSpPr/>
          <p:nvPr/>
        </p:nvSpPr>
        <p:spPr>
          <a:xfrm>
            <a:off x="531284" y="5051425"/>
            <a:ext cx="11125200" cy="64770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1380297" y="2348880"/>
            <a:ext cx="10094913" cy="11869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0"/>
          </p:nvPr>
        </p:nvSpPr>
        <p:spPr>
          <a:xfrm>
            <a:off x="1384060" y="3679871"/>
            <a:ext cx="10094913" cy="11869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94959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11"/>
          </p:nvPr>
        </p:nvSpPr>
        <p:spPr>
          <a:xfrm>
            <a:off x="1380297" y="5157192"/>
            <a:ext cx="7584457" cy="3600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u="sng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9594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6">
            <a:extLst>
              <a:ext uri="{FF2B5EF4-FFF2-40B4-BE49-F238E27FC236}">
                <a16:creationId xmlns:a16="http://schemas.microsoft.com/office/drawing/2014/main" id="{D0ED2980-8EDF-4E5E-B11D-8E30A6645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34" y="188913"/>
            <a:ext cx="1682751" cy="6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7">
            <a:extLst>
              <a:ext uri="{FF2B5EF4-FFF2-40B4-BE49-F238E27FC236}">
                <a16:creationId xmlns:a16="http://schemas.microsoft.com/office/drawing/2014/main" id="{B9EE985E-16E1-4B9C-8112-7E9D526AAD99}"/>
              </a:ext>
            </a:extLst>
          </p:cNvPr>
          <p:cNvSpPr/>
          <p:nvPr/>
        </p:nvSpPr>
        <p:spPr>
          <a:xfrm>
            <a:off x="531284" y="5051425"/>
            <a:ext cx="11125200" cy="647700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1800"/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1380297" y="2348880"/>
            <a:ext cx="10094913" cy="11869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0"/>
          </p:nvPr>
        </p:nvSpPr>
        <p:spPr>
          <a:xfrm>
            <a:off x="1384060" y="3679871"/>
            <a:ext cx="10094913" cy="11869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94959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11"/>
          </p:nvPr>
        </p:nvSpPr>
        <p:spPr>
          <a:xfrm>
            <a:off x="1380297" y="5157192"/>
            <a:ext cx="7584457" cy="3600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u="sng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081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11">
            <a:extLst>
              <a:ext uri="{FF2B5EF4-FFF2-40B4-BE49-F238E27FC236}">
                <a16:creationId xmlns:a16="http://schemas.microsoft.com/office/drawing/2014/main" id="{6F696804-AA46-4CB9-A389-6BA2EE427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34" y="188913"/>
            <a:ext cx="1682751" cy="6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1355315" y="2458049"/>
            <a:ext cx="10094912" cy="11869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0"/>
          </p:nvPr>
        </p:nvSpPr>
        <p:spPr>
          <a:xfrm>
            <a:off x="1355315" y="3717032"/>
            <a:ext cx="10094912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94959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1"/>
          </p:nvPr>
        </p:nvSpPr>
        <p:spPr>
          <a:xfrm>
            <a:off x="1351552" y="4149080"/>
            <a:ext cx="10094912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u="sng">
                <a:solidFill>
                  <a:srgbClr val="B1006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25673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20"/>
            <a:ext cx="10972800" cy="11398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  <a:endParaRPr lang="en-GB"/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609600" y="1600206"/>
            <a:ext cx="10972800" cy="4530725"/>
          </a:xfrm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F1A34C-FA5A-40F9-9C5A-FB1031D0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998A50-4A0F-4C80-9850-D63C39BAA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F2E764-7E80-4EE4-9177-90E023A0A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C11B07EA-48FE-4CE1-A60C-BA32181F0E4A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071659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11">
            <a:extLst>
              <a:ext uri="{FF2B5EF4-FFF2-40B4-BE49-F238E27FC236}">
                <a16:creationId xmlns:a16="http://schemas.microsoft.com/office/drawing/2014/main" id="{B568B8DD-DE92-4604-9592-510B94B1E7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34" y="188913"/>
            <a:ext cx="1682751" cy="6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1355315" y="2458049"/>
            <a:ext cx="10094912" cy="11869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0"/>
          </p:nvPr>
        </p:nvSpPr>
        <p:spPr>
          <a:xfrm>
            <a:off x="1355315" y="3717032"/>
            <a:ext cx="10094912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94959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1"/>
          </p:nvPr>
        </p:nvSpPr>
        <p:spPr>
          <a:xfrm>
            <a:off x="1351552" y="4149080"/>
            <a:ext cx="10094912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u="sng">
                <a:solidFill>
                  <a:srgbClr val="B1006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2017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11">
            <a:extLst>
              <a:ext uri="{FF2B5EF4-FFF2-40B4-BE49-F238E27FC236}">
                <a16:creationId xmlns:a16="http://schemas.microsoft.com/office/drawing/2014/main" id="{5AF69F12-C3F3-4B31-8D9C-8E2630402C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634" y="188913"/>
            <a:ext cx="1682751" cy="6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1355315" y="2458049"/>
            <a:ext cx="10094912" cy="11869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0"/>
          </p:nvPr>
        </p:nvSpPr>
        <p:spPr>
          <a:xfrm>
            <a:off x="1355315" y="3717032"/>
            <a:ext cx="10094912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949597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1"/>
          </p:nvPr>
        </p:nvSpPr>
        <p:spPr>
          <a:xfrm>
            <a:off x="1351552" y="4149080"/>
            <a:ext cx="10094912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u="sng">
                <a:solidFill>
                  <a:srgbClr val="B1006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1878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886BB-44A2-49DF-B472-89CF85317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1E41CC-0E39-44CC-94F4-2A957C8CCBBE}" type="datetimeFigureOut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48AE2-0157-4C8B-8724-E6AB71731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FB94A-94CC-4CCA-88C1-8A4CDE2BA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67083-8BC5-4626-AB75-661E2965F7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7092961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5413" y="1556796"/>
            <a:ext cx="10766987" cy="456937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949597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4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10" name="Zástupný symbol pro 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8936"/>
          </a:xfrm>
          <a:prstGeom prst="rect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0"/>
          </a:gradFill>
          <a:effectLst/>
        </p:spPr>
        <p:txBody>
          <a:bodyPr/>
          <a:lstStyle/>
          <a:p>
            <a:r>
              <a:rPr lang="cs-CZ" dirty="0"/>
              <a:t>Nadpis stránky</a:t>
            </a:r>
          </a:p>
        </p:txBody>
      </p:sp>
    </p:spTree>
    <p:extLst>
      <p:ext uri="{BB962C8B-B14F-4D97-AF65-F5344CB8AC3E}">
        <p14:creationId xmlns:p14="http://schemas.microsoft.com/office/powerpoint/2010/main" val="361852779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1380293" y="2348880"/>
            <a:ext cx="10094913" cy="11869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0"/>
          </p:nvPr>
        </p:nvSpPr>
        <p:spPr>
          <a:xfrm>
            <a:off x="1384056" y="3679871"/>
            <a:ext cx="10094913" cy="11869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5C5C5C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11"/>
          </p:nvPr>
        </p:nvSpPr>
        <p:spPr>
          <a:xfrm>
            <a:off x="1391478" y="5157192"/>
            <a:ext cx="7584457" cy="3600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u="sng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99305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5413" y="1556793"/>
            <a:ext cx="10766987" cy="456937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5C5C5C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400">
                <a:solidFill>
                  <a:srgbClr val="5C5C5C"/>
                </a:solidFill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10" name="Zástupný symbol pro nadpis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8936"/>
          </a:xfrm>
          <a:prstGeom prst="rect">
            <a:avLst/>
          </a:prstGeom>
          <a:gradFill>
            <a:gsLst>
              <a:gs pos="0">
                <a:schemeClr val="bg1">
                  <a:lumMod val="61000"/>
                </a:schemeClr>
              </a:gs>
              <a:gs pos="100000">
                <a:schemeClr val="bg1">
                  <a:lumMod val="43000"/>
                </a:schemeClr>
              </a:gs>
            </a:gsLst>
            <a:lin ang="0" scaled="0"/>
          </a:gradFill>
          <a:effectLst/>
        </p:spPr>
        <p:txBody>
          <a:bodyPr/>
          <a:lstStyle/>
          <a:p>
            <a:r>
              <a:rPr lang="cs-CZ" dirty="0"/>
              <a:t>Nadpis stránky</a:t>
            </a:r>
          </a:p>
        </p:txBody>
      </p:sp>
    </p:spTree>
    <p:extLst>
      <p:ext uri="{BB962C8B-B14F-4D97-AF65-F5344CB8AC3E}">
        <p14:creationId xmlns:p14="http://schemas.microsoft.com/office/powerpoint/2010/main" val="242633734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2"/>
          <p:cNvSpPr>
            <a:spLocks noGrp="1"/>
          </p:cNvSpPr>
          <p:nvPr>
            <p:ph idx="1"/>
          </p:nvPr>
        </p:nvSpPr>
        <p:spPr>
          <a:xfrm>
            <a:off x="1355315" y="2458049"/>
            <a:ext cx="10094912" cy="11869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0"/>
          </p:nvPr>
        </p:nvSpPr>
        <p:spPr>
          <a:xfrm>
            <a:off x="1355315" y="3717032"/>
            <a:ext cx="10094912" cy="432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rgbClr val="5C5C5C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1"/>
          </p:nvPr>
        </p:nvSpPr>
        <p:spPr>
          <a:xfrm>
            <a:off x="1351552" y="4149080"/>
            <a:ext cx="10094912" cy="5040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 u="sng">
                <a:solidFill>
                  <a:srgbClr val="B1006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013461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0DB36F4-43F9-4232-B171-40EAE78C9C66}"/>
              </a:ext>
            </a:extLst>
          </p:cNvPr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E543A26-9413-473C-981F-354F4F65879B}"/>
              </a:ext>
            </a:extLst>
          </p:cNvPr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>
            <a:extLst>
              <a:ext uri="{FF2B5EF4-FFF2-40B4-BE49-F238E27FC236}">
                <a16:creationId xmlns:a16="http://schemas.microsoft.com/office/drawing/2014/main" id="{83FBDC9C-A2EC-4CDD-8E7F-7D5A820A4786}"/>
              </a:ext>
            </a:extLst>
          </p:cNvPr>
          <p:cNvCxnSpPr/>
          <p:nvPr/>
        </p:nvCxnSpPr>
        <p:spPr>
          <a:xfrm>
            <a:off x="1208618" y="4343400"/>
            <a:ext cx="9874249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E793AE9-7552-444D-9D41-041B6DCB2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9A942-1711-4A7B-AF6F-FFE241E3E260}" type="datetimeFigureOut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C88F8B0-E8EF-4ADE-AD2F-E6D780401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83D7E8F-644B-4850-8352-741C0312B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8DB8EC-8475-4024-A865-E3EC6C2C29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47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97D1C7-7A32-43E3-AD4E-5DB63E1D1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4C691-AB47-4970-AFE3-CA806B063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FFBC4C-B74B-4098-A4DF-13814420F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730CC-D5C0-4C82-83A7-D718A0C7474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3684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7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335213-03E8-4E24-9798-FD763FAC8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8F984-19F3-4C8F-83D5-B1FAF26CD60C}" type="datetimeFigureOut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930987F-BE01-4962-BD13-6F276074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5945124-F2A4-47C8-BC3B-5C7D3259A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64F12-0641-4B5E-8914-CDF57196A1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2733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8FA81DE-A9E0-42E6-BE5D-C789E9BB3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AB27C-38E2-44B0-B456-E86E882324B6}" type="datetimeFigureOut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A4C247E-22D3-4E9E-96B7-3D15A06B8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1D43B4F-2E67-4079-8430-08F37903E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65C21-608D-441C-AE3F-BBE2B5DF6A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5681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8544666-18F6-44B4-B70B-EB60C1B98F1A}"/>
              </a:ext>
            </a:extLst>
          </p:cNvPr>
          <p:cNvSpPr/>
          <p:nvPr/>
        </p:nvSpPr>
        <p:spPr>
          <a:xfrm>
            <a:off x="4234" y="6400800"/>
            <a:ext cx="12187767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219A8A0-D765-406E-A067-4C5224B47C62}"/>
              </a:ext>
            </a:extLst>
          </p:cNvPr>
          <p:cNvSpPr/>
          <p:nvPr/>
        </p:nvSpPr>
        <p:spPr>
          <a:xfrm>
            <a:off x="1" y="6334125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75C4BBEF-D95D-49A2-A987-D292FDB4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D0F4A-40E5-48D2-B68B-7489A7A3D676}" type="datetimeFigureOut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A26CD42F-135A-424C-A2E7-E542CA343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2C2A615E-2F2E-4806-80C0-421EC5C2B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524A0-DC87-4E20-A068-E9ED09C393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108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9DBA4A9-2424-4FDC-9249-D50FC3AA0B96}"/>
              </a:ext>
            </a:extLst>
          </p:cNvPr>
          <p:cNvSpPr/>
          <p:nvPr/>
        </p:nvSpPr>
        <p:spPr>
          <a:xfrm>
            <a:off x="1" y="0"/>
            <a:ext cx="4051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E6C08910-26AE-40AD-8D71-3C24717740BB}"/>
              </a:ext>
            </a:extLst>
          </p:cNvPr>
          <p:cNvSpPr/>
          <p:nvPr/>
        </p:nvSpPr>
        <p:spPr>
          <a:xfrm>
            <a:off x="4040718" y="0"/>
            <a:ext cx="635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365D94C7-B9C4-493E-882C-16A042B4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667" y="6459539"/>
            <a:ext cx="2618317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65AB029-E9E5-433E-AAD3-CE54CB92503F}" type="datetimeFigureOut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EBDA3C2-2BAB-4AAA-BB82-1958AA1C9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00600" y="6459539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2B6CD16C-9060-47B3-B635-B05DFFDBD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5F7E1B7-5F30-4F23-91FD-2916C48256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6560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E2A65D0-6526-4BE1-81C2-EDB1BC50E09D}"/>
              </a:ext>
            </a:extLst>
          </p:cNvPr>
          <p:cNvSpPr/>
          <p:nvPr/>
        </p:nvSpPr>
        <p:spPr>
          <a:xfrm>
            <a:off x="1" y="4953000"/>
            <a:ext cx="12189884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BBA198CB-C039-420D-906A-C86522660280}"/>
              </a:ext>
            </a:extLst>
          </p:cNvPr>
          <p:cNvSpPr/>
          <p:nvPr/>
        </p:nvSpPr>
        <p:spPr>
          <a:xfrm>
            <a:off x="1" y="4914900"/>
            <a:ext cx="12189884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64575645-9038-453A-8CA1-AAD94558F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E466C-F4D0-4C91-8EB6-B9C6C318F324}" type="datetimeFigureOut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AEDA5B0-B5F8-49FB-A64D-113DAAA8E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9228B8A9-EB0E-4E4B-BD0D-521C5AD19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A401C5-4947-4A52-B24E-0B4D700D99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581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2F2F2"/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608495-3E9A-49F4-81B4-1EDEAE73312A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57F652-E960-4586-9929-4AB965DA9CDC}"/>
              </a:ext>
            </a:extLst>
          </p:cNvPr>
          <p:cNvSpPr/>
          <p:nvPr/>
        </p:nvSpPr>
        <p:spPr>
          <a:xfrm>
            <a:off x="0" y="6334126"/>
            <a:ext cx="12192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2444A5-5793-425C-A532-FDBF7299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433" y="287339"/>
            <a:ext cx="100584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BFF7357F-C5BD-4D63-941F-0BE627CCAD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96433" y="1846264"/>
            <a:ext cx="100584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54A9F-EB17-4DFA-A231-5C26A3F652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6433" y="6459539"/>
            <a:ext cx="2472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951E6A9E-6672-4FEB-A868-3569E0E731D7}" type="datetimeFigureOut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D02D2-3A64-4A13-8BA2-1B99EB6A3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7234" y="6459539"/>
            <a:ext cx="4821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DDE0E-22AF-4DCB-881A-641D101FD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899651" y="6459539"/>
            <a:ext cx="131233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</a:defRPr>
            </a:lvl1pPr>
          </a:lstStyle>
          <a:p>
            <a:fld id="{453B61B0-2D58-4941-A790-CC565B7369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1046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4" r:id="rId21"/>
    <p:sldLayoutId id="2147483685" r:id="rId22"/>
    <p:sldLayoutId id="2147483686" r:id="rId23"/>
  </p:sldLayoutIdLst>
  <p:transition spd="slow">
    <p:fade/>
  </p:transition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57E6A9-DC8D-4E05-BE3D-5E38205B8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1945121"/>
            <a:ext cx="10058400" cy="1815177"/>
          </a:xfrm>
        </p:spPr>
        <p:txBody>
          <a:bodyPr>
            <a:normAutofit/>
          </a:bodyPr>
          <a:lstStyle/>
          <a:p>
            <a:pPr algn="ctr"/>
            <a:r>
              <a:rPr lang="cs-CZ" sz="4400" cap="small" dirty="0"/>
              <a:t>Datová e-platforma GENESIS pro plánované výzkumné výstupy a klinickou praxi </a:t>
            </a:r>
            <a:endParaRPr lang="en-GB" sz="44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094F3D9-2396-48E0-9E81-ACB451FC52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ADAM SVOBODNÍK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(LF MU</a:t>
            </a:r>
            <a:r>
              <a:rPr lang="en-GB" dirty="0">
                <a:solidFill>
                  <a:schemeClr val="bg1"/>
                </a:solidFill>
              </a:rPr>
              <a:t>)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6">
            <a:extLst>
              <a:ext uri="{FF2B5EF4-FFF2-40B4-BE49-F238E27FC236}">
                <a16:creationId xmlns:a16="http://schemas.microsoft.com/office/drawing/2014/main" id="{364F13B7-E818-4CEA-8F27-DB8D26F302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844" y="624901"/>
            <a:ext cx="22621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dnadpis 2"/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cs-CZ" sz="2000" cap="none" dirty="0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625F4BA5-6BF1-43C4-8EE5-847DA19C1104}"/>
              </a:ext>
            </a:extLst>
          </p:cNvPr>
          <p:cNvCxnSpPr/>
          <p:nvPr/>
        </p:nvCxnSpPr>
        <p:spPr>
          <a:xfrm>
            <a:off x="1193800" y="1738313"/>
            <a:ext cx="996738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1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720EF1AF-F508-4C1F-9D67-DA04A14F9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119" y="1188720"/>
            <a:ext cx="11686162" cy="2052320"/>
          </a:xfr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cs-CZ" sz="48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Personalizovaná medicína je založena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cs-CZ" sz="48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na intenzivní analytické práci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cs-CZ" sz="48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s daty z klinické praxe: </a:t>
            </a:r>
            <a:r>
              <a:rPr lang="cs-CZ" sz="4800" b="1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RWD</a:t>
            </a:r>
            <a:endParaRPr lang="cs-CZ" sz="4800" spc="-60" dirty="0">
              <a:solidFill>
                <a:srgbClr val="242F7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D52AAF15-B5A7-4FF0-B980-C1C66C01A773}"/>
              </a:ext>
            </a:extLst>
          </p:cNvPr>
          <p:cNvSpPr txBox="1">
            <a:spLocks/>
          </p:cNvSpPr>
          <p:nvPr/>
        </p:nvSpPr>
        <p:spPr>
          <a:xfrm>
            <a:off x="344359" y="3759200"/>
            <a:ext cx="11543922" cy="1437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 2" pitchFamily="18" charset="2"/>
              <a:buNone/>
            </a:pPr>
            <a:r>
              <a:rPr lang="cs-CZ" sz="2400" b="1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RWD </a:t>
            </a:r>
            <a:r>
              <a:rPr lang="cs-CZ" sz="24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(Real-</a:t>
            </a:r>
            <a:r>
              <a:rPr lang="cs-CZ" sz="2400" spc="-60" dirty="0" err="1">
                <a:solidFill>
                  <a:srgbClr val="242F75"/>
                </a:solidFill>
                <a:latin typeface="+mj-lt"/>
                <a:ea typeface="+mj-ea"/>
                <a:cs typeface="+mj-cs"/>
              </a:rPr>
              <a:t>world</a:t>
            </a:r>
            <a:r>
              <a:rPr lang="cs-CZ" sz="24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 data): observační data nashromážděná v reálné klinické praxi na rozdíl od dat pocházejících z experimentů (klinické studie). Patří sem především data z nemocničních informačních systémů, registrů, data zdravotních pojišťoven apod.</a:t>
            </a: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204B8516-01C6-4966-8BD8-5993BC227CDD}"/>
              </a:ext>
            </a:extLst>
          </p:cNvPr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cs-CZ" sz="2000" cap="none" dirty="0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</p:spTree>
    <p:extLst>
      <p:ext uri="{BB962C8B-B14F-4D97-AF65-F5344CB8AC3E}">
        <p14:creationId xmlns:p14="http://schemas.microsoft.com/office/powerpoint/2010/main" val="121674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3">
            <a:extLst>
              <a:ext uri="{FF2B5EF4-FFF2-40B4-BE49-F238E27FC236}">
                <a16:creationId xmlns:a16="http://schemas.microsoft.com/office/drawing/2014/main" id="{78B1E39B-3A09-48F2-AA2D-B41F3DA1F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99" y="219719"/>
            <a:ext cx="11686162" cy="1131561"/>
          </a:xfrm>
        </p:spPr>
        <p:txBody>
          <a:bodyPr>
            <a:noAutofit/>
          </a:bodyPr>
          <a:lstStyle/>
          <a:p>
            <a:pPr algn="ctr"/>
            <a:r>
              <a:rPr lang="cs-CZ" sz="4000" b="1" dirty="0"/>
              <a:t>RWD: </a:t>
            </a:r>
            <a:r>
              <a:rPr lang="cs-CZ" sz="4000" dirty="0"/>
              <a:t>EXISTUJÍCÍ PRAVDIVÁ DATA </a:t>
            </a:r>
            <a:br>
              <a:rPr lang="cs-CZ" sz="4000" dirty="0"/>
            </a:br>
            <a:r>
              <a:rPr lang="cs-CZ" sz="4000" dirty="0"/>
              <a:t>O ÚČINNOSTI A BEZPEČNOSTI LÉČBY V KLINICKÉ PRAXI 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7101CBA0-4624-4CED-8413-17F52D37525D}"/>
              </a:ext>
            </a:extLst>
          </p:cNvPr>
          <p:cNvGrpSpPr/>
          <p:nvPr/>
        </p:nvGrpSpPr>
        <p:grpSpPr>
          <a:xfrm>
            <a:off x="1737359" y="1351280"/>
            <a:ext cx="8473441" cy="4870441"/>
            <a:chOff x="2133599" y="1552894"/>
            <a:chExt cx="8148321" cy="4536747"/>
          </a:xfrm>
        </p:grpSpPr>
        <p:pic>
          <p:nvPicPr>
            <p:cNvPr id="8" name="Picture 2" descr="RCT vs RWD">
              <a:extLst>
                <a:ext uri="{FF2B5EF4-FFF2-40B4-BE49-F238E27FC236}">
                  <a16:creationId xmlns:a16="http://schemas.microsoft.com/office/drawing/2014/main" id="{DC33966E-25B1-4E1A-ADCD-DA5A226791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599" y="1552894"/>
              <a:ext cx="8148321" cy="4536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5300DDE5-75EB-49F2-BA9D-45D6592093FF}"/>
                </a:ext>
              </a:extLst>
            </p:cNvPr>
            <p:cNvSpPr/>
            <p:nvPr/>
          </p:nvSpPr>
          <p:spPr>
            <a:xfrm>
              <a:off x="2133600" y="1686811"/>
              <a:ext cx="5394960" cy="43688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415AC2AD-3D9E-41A9-8387-62943E12CDD5}"/>
                </a:ext>
              </a:extLst>
            </p:cNvPr>
            <p:cNvSpPr/>
            <p:nvPr/>
          </p:nvSpPr>
          <p:spPr>
            <a:xfrm>
              <a:off x="8554720" y="1686811"/>
              <a:ext cx="1503680" cy="52479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" name="Podnadpis 2">
            <a:extLst>
              <a:ext uri="{FF2B5EF4-FFF2-40B4-BE49-F238E27FC236}">
                <a16:creationId xmlns:a16="http://schemas.microsoft.com/office/drawing/2014/main" id="{5C796356-2C52-4162-B9D4-AA5B360B3C86}"/>
              </a:ext>
            </a:extLst>
          </p:cNvPr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cs-CZ" sz="2000" cap="none" dirty="0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</p:spTree>
    <p:extLst>
      <p:ext uri="{BB962C8B-B14F-4D97-AF65-F5344CB8AC3E}">
        <p14:creationId xmlns:p14="http://schemas.microsoft.com/office/powerpoint/2010/main" val="363475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BF0361-DF76-4683-B494-DC7DAED75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19" y="1696720"/>
            <a:ext cx="11686162" cy="40132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914400" indent="-914400">
              <a:spcBef>
                <a:spcPct val="0"/>
              </a:spcBef>
              <a:buFont typeface="+mj-lt"/>
              <a:buAutoNum type="arabicPeriod"/>
            </a:pPr>
            <a:endParaRPr lang="cs-CZ" sz="3200" spc="-60" dirty="0">
              <a:solidFill>
                <a:srgbClr val="242F75"/>
              </a:solidFill>
              <a:latin typeface="+mj-lt"/>
              <a:ea typeface="+mj-ea"/>
              <a:cs typeface="+mj-cs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sz="32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 Data existují v různé podobě a kvalitě v různých zdrojích </a:t>
            </a:r>
            <a:br>
              <a:rPr lang="cs-CZ" sz="32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</a:br>
            <a:r>
              <a:rPr lang="cs-CZ" sz="32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(NIS, ZP, registry,…)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cs-CZ" sz="3200" spc="-60" dirty="0">
              <a:solidFill>
                <a:srgbClr val="242F75"/>
              </a:solidFill>
              <a:latin typeface="+mj-lt"/>
              <a:ea typeface="+mj-ea"/>
              <a:cs typeface="+mj-cs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sz="32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 Využití dat ke zodpovězení konkrétních otázek vyžadujících propojení dat z různých datových zdrojů je komplikované, </a:t>
            </a:r>
            <a:br>
              <a:rPr lang="cs-CZ" sz="32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</a:br>
            <a:r>
              <a:rPr lang="cs-CZ" sz="32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zdlouhavé nebo zcela nemožné (personalizovaná medicína, </a:t>
            </a:r>
            <a:r>
              <a:rPr lang="cs-CZ" sz="3200" spc="-60" dirty="0" err="1">
                <a:solidFill>
                  <a:srgbClr val="242F75"/>
                </a:solidFill>
                <a:latin typeface="+mj-lt"/>
                <a:ea typeface="+mj-ea"/>
                <a:cs typeface="+mj-cs"/>
              </a:rPr>
              <a:t>farmakoekonomika</a:t>
            </a:r>
            <a:r>
              <a:rPr lang="cs-CZ" sz="32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 apod.)</a:t>
            </a:r>
            <a:endParaRPr lang="cs-CZ" sz="3200" i="1" spc="-60" dirty="0">
              <a:solidFill>
                <a:srgbClr val="242F75"/>
              </a:solidFill>
              <a:latin typeface="+mj-lt"/>
              <a:ea typeface="+mj-ea"/>
              <a:cs typeface="+mj-cs"/>
            </a:endParaRPr>
          </a:p>
          <a:p>
            <a:pPr marL="960120" lvl="2" indent="0">
              <a:spcBef>
                <a:spcPct val="0"/>
              </a:spcBef>
              <a:buNone/>
            </a:pPr>
            <a:endParaRPr lang="cs-CZ" sz="3200" spc="-60" dirty="0">
              <a:solidFill>
                <a:srgbClr val="242F7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4880BDE1-1DE6-40BC-97FC-6AA7424FA364}"/>
              </a:ext>
            </a:extLst>
          </p:cNvPr>
          <p:cNvSpPr txBox="1">
            <a:spLocks/>
          </p:cNvSpPr>
          <p:nvPr/>
        </p:nvSpPr>
        <p:spPr>
          <a:xfrm>
            <a:off x="252919" y="782320"/>
            <a:ext cx="11686162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cs-CZ" sz="44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Jaká je situace v ČR?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763106D-D9DF-42A5-AD45-BD0DD4E5C155}"/>
              </a:ext>
            </a:extLst>
          </p:cNvPr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cs-CZ" sz="2000" cap="none" dirty="0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</p:spTree>
    <p:extLst>
      <p:ext uri="{BB962C8B-B14F-4D97-AF65-F5344CB8AC3E}">
        <p14:creationId xmlns:p14="http://schemas.microsoft.com/office/powerpoint/2010/main" val="84957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dpis 1">
            <a:extLst>
              <a:ext uri="{FF2B5EF4-FFF2-40B4-BE49-F238E27FC236}">
                <a16:creationId xmlns:a16="http://schemas.microsoft.com/office/drawing/2014/main" id="{C417E63C-ED7A-45B9-BBF2-44DEB71EF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71" y="249150"/>
            <a:ext cx="11686162" cy="55072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CO POTŘEBUJEME?</a:t>
            </a:r>
          </a:p>
        </p:txBody>
      </p: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CE4812B4-AB17-402E-A6F7-E04F6CF000D7}"/>
              </a:ext>
            </a:extLst>
          </p:cNvPr>
          <p:cNvGrpSpPr/>
          <p:nvPr/>
        </p:nvGrpSpPr>
        <p:grpSpPr>
          <a:xfrm>
            <a:off x="5484968" y="3805126"/>
            <a:ext cx="2895723" cy="2279579"/>
            <a:chOff x="5484968" y="4343606"/>
            <a:chExt cx="2895723" cy="2279579"/>
          </a:xfrm>
        </p:grpSpPr>
        <p:sp>
          <p:nvSpPr>
            <p:cNvPr id="26" name="Šipka: doprava se zářezem 25">
              <a:extLst>
                <a:ext uri="{FF2B5EF4-FFF2-40B4-BE49-F238E27FC236}">
                  <a16:creationId xmlns:a16="http://schemas.microsoft.com/office/drawing/2014/main" id="{12981C41-2367-425F-B461-19AF4C8E1214}"/>
                </a:ext>
              </a:extLst>
            </p:cNvPr>
            <p:cNvSpPr/>
            <p:nvPr/>
          </p:nvSpPr>
          <p:spPr>
            <a:xfrm rot="5400000">
              <a:off x="6416810" y="4580767"/>
              <a:ext cx="1008407" cy="534085"/>
            </a:xfrm>
            <a:prstGeom prst="notched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Obdélník: se zakulacenými rohy 26">
              <a:extLst>
                <a:ext uri="{FF2B5EF4-FFF2-40B4-BE49-F238E27FC236}">
                  <a16:creationId xmlns:a16="http://schemas.microsoft.com/office/drawing/2014/main" id="{868AFDD0-1DE5-4003-84D0-9C8D8EDF11E6}"/>
                </a:ext>
              </a:extLst>
            </p:cNvPr>
            <p:cNvSpPr/>
            <p:nvPr/>
          </p:nvSpPr>
          <p:spPr>
            <a:xfrm>
              <a:off x="5484968" y="5495145"/>
              <a:ext cx="2895723" cy="112804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>
                  <a:solidFill>
                    <a:schemeClr val="bg1"/>
                  </a:solidFill>
                </a:rPr>
                <a:t>Odhad účinnosti léčby</a:t>
              </a:r>
              <a:br>
                <a:rPr lang="cs-CZ" dirty="0">
                  <a:solidFill>
                    <a:schemeClr val="bg1"/>
                  </a:solidFill>
                </a:rPr>
              </a:br>
              <a:r>
                <a:rPr lang="cs-CZ" dirty="0">
                  <a:solidFill>
                    <a:schemeClr val="bg1"/>
                  </a:solidFill>
                </a:rPr>
                <a:t> u konkrétního pacienta = podklad pro rozhodnutí o léčbě</a:t>
              </a:r>
            </a:p>
          </p:txBody>
        </p:sp>
      </p:grpSp>
      <p:sp>
        <p:nvSpPr>
          <p:cNvPr id="11" name="Řečová bublina: obdélníkový bublinový popisek 10">
            <a:extLst>
              <a:ext uri="{FF2B5EF4-FFF2-40B4-BE49-F238E27FC236}">
                <a16:creationId xmlns:a16="http://schemas.microsoft.com/office/drawing/2014/main" id="{5A10C5C3-865E-4826-87C3-11CA950478C9}"/>
              </a:ext>
            </a:extLst>
          </p:cNvPr>
          <p:cNvSpPr/>
          <p:nvPr/>
        </p:nvSpPr>
        <p:spPr>
          <a:xfrm>
            <a:off x="361269" y="1086016"/>
            <a:ext cx="4769531" cy="731174"/>
          </a:xfrm>
          <a:prstGeom prst="wedgeRectCallout">
            <a:avLst>
              <a:gd name="adj1" fmla="val 588"/>
              <a:gd name="adj2" fmla="val -25160"/>
            </a:avLst>
          </a:prstGeom>
          <a:solidFill>
            <a:schemeClr val="bg2">
              <a:lumMod val="8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indent="-457200">
              <a:buFont typeface="Wingdings" panose="05000000000000000000" pitchFamily="2" charset="2"/>
              <a:buChar char="Ø"/>
              <a:defRPr/>
            </a:pPr>
            <a:r>
              <a:rPr lang="cs-CZ" sz="2000" b="1" spc="-60" dirty="0">
                <a:solidFill>
                  <a:srgbClr val="242F75"/>
                </a:solidFill>
              </a:rPr>
              <a:t>CHTÍT</a:t>
            </a:r>
            <a:r>
              <a:rPr lang="cs-CZ" sz="2000" spc="-60" dirty="0">
                <a:solidFill>
                  <a:srgbClr val="242F75"/>
                </a:solidFill>
              </a:rPr>
              <a:t> využívat existující datové zdroje</a:t>
            </a:r>
            <a:endParaRPr lang="cs-CZ" sz="2000" spc="-60" dirty="0">
              <a:solidFill>
                <a:srgbClr val="242F75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8EC3175E-3948-4005-9A46-74652CD6B717}"/>
              </a:ext>
            </a:extLst>
          </p:cNvPr>
          <p:cNvGrpSpPr/>
          <p:nvPr/>
        </p:nvGrpSpPr>
        <p:grpSpPr>
          <a:xfrm>
            <a:off x="1103448" y="679839"/>
            <a:ext cx="10768785" cy="5285245"/>
            <a:chOff x="1103448" y="1238639"/>
            <a:chExt cx="10768785" cy="5285245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BFF16CFE-E734-4E0A-8C55-701FC45D8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6230" y="2662129"/>
              <a:ext cx="3382010" cy="1127337"/>
            </a:xfrm>
            <a:prstGeom prst="rect">
              <a:avLst/>
            </a:prstGeom>
          </p:spPr>
        </p:pic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5F29DA7D-2B92-4272-B041-5C7870D7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1510" y="1238639"/>
              <a:ext cx="2448558" cy="1632372"/>
            </a:xfrm>
            <a:prstGeom prst="rect">
              <a:avLst/>
            </a:prstGeom>
          </p:spPr>
        </p:pic>
        <p:pic>
          <p:nvPicPr>
            <p:cNvPr id="1026" name="Picture 2" descr="What is COB? Why does a health insurance company need a COB solution?">
              <a:extLst>
                <a:ext uri="{FF2B5EF4-FFF2-40B4-BE49-F238E27FC236}">
                  <a16:creationId xmlns:a16="http://schemas.microsoft.com/office/drawing/2014/main" id="{6C686788-01CE-46FA-BCEE-6ECF159B7F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9190" y="3225797"/>
              <a:ext cx="3583043" cy="1861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DBEB158-F416-4B91-BA00-2D554349E3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448" y="4473043"/>
              <a:ext cx="3704745" cy="2050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F2D30B81-C9B7-432F-B66D-2C4EA66A574C}"/>
                </a:ext>
              </a:extLst>
            </p:cNvPr>
            <p:cNvSpPr/>
            <p:nvPr/>
          </p:nvSpPr>
          <p:spPr>
            <a:xfrm>
              <a:off x="6029152" y="3515360"/>
              <a:ext cx="1824528" cy="731520"/>
            </a:xfrm>
            <a:prstGeom prst="rect">
              <a:avLst/>
            </a:prstGeom>
            <a:solidFill>
              <a:schemeClr val="tx1">
                <a:lumMod val="10000"/>
                <a:lumOff val="9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>
                  <a:solidFill>
                    <a:srgbClr val="FF0000"/>
                  </a:solidFill>
                </a:rPr>
                <a:t>Relevantní datový zdroj</a:t>
              </a:r>
            </a:p>
          </p:txBody>
        </p:sp>
        <p:cxnSp>
          <p:nvCxnSpPr>
            <p:cNvPr id="17" name="Přímá spojnice se šipkou 16">
              <a:extLst>
                <a:ext uri="{FF2B5EF4-FFF2-40B4-BE49-F238E27FC236}">
                  <a16:creationId xmlns:a16="http://schemas.microsoft.com/office/drawing/2014/main" id="{F5957FB3-9749-45D4-965F-7B9C79068391}"/>
                </a:ext>
              </a:extLst>
            </p:cNvPr>
            <p:cNvCxnSpPr/>
            <p:nvPr/>
          </p:nvCxnSpPr>
          <p:spPr>
            <a:xfrm>
              <a:off x="5262880" y="3312160"/>
              <a:ext cx="640080" cy="38608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se šipkou 19">
              <a:extLst>
                <a:ext uri="{FF2B5EF4-FFF2-40B4-BE49-F238E27FC236}">
                  <a16:creationId xmlns:a16="http://schemas.microsoft.com/office/drawing/2014/main" id="{BCD8D80D-EEE5-4BA6-9B42-E3F4EDE135E4}"/>
                </a:ext>
              </a:extLst>
            </p:cNvPr>
            <p:cNvCxnSpPr>
              <a:cxnSpLocks/>
            </p:cNvCxnSpPr>
            <p:nvPr/>
          </p:nvCxnSpPr>
          <p:spPr>
            <a:xfrm>
              <a:off x="6653971" y="2976880"/>
              <a:ext cx="380459" cy="4521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se šipkou 21">
              <a:extLst>
                <a:ext uri="{FF2B5EF4-FFF2-40B4-BE49-F238E27FC236}">
                  <a16:creationId xmlns:a16="http://schemas.microsoft.com/office/drawing/2014/main" id="{2CDD095E-6342-4581-9F71-DF93643CEF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53680" y="4333240"/>
              <a:ext cx="349150" cy="2796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Přímá spojnice se šipkou 23">
              <a:extLst>
                <a:ext uri="{FF2B5EF4-FFF2-40B4-BE49-F238E27FC236}">
                  <a16:creationId xmlns:a16="http://schemas.microsoft.com/office/drawing/2014/main" id="{500AA9CD-7B60-470A-A74D-2663B4F3E1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4553" y="4075605"/>
              <a:ext cx="1008407" cy="59820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Obrázek 28">
              <a:extLst>
                <a:ext uri="{FF2B5EF4-FFF2-40B4-BE49-F238E27FC236}">
                  <a16:creationId xmlns:a16="http://schemas.microsoft.com/office/drawing/2014/main" id="{78BC4D6D-9C56-4C41-B225-80CBAD0F5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91845" y="1309607"/>
              <a:ext cx="2208891" cy="1466704"/>
            </a:xfrm>
            <a:prstGeom prst="rect">
              <a:avLst/>
            </a:prstGeom>
          </p:spPr>
        </p:pic>
        <p:cxnSp>
          <p:nvCxnSpPr>
            <p:cNvPr id="32" name="Přímá spojnice se šipkou 31">
              <a:extLst>
                <a:ext uri="{FF2B5EF4-FFF2-40B4-BE49-F238E27FC236}">
                  <a16:creationId xmlns:a16="http://schemas.microsoft.com/office/drawing/2014/main" id="{F562328F-378F-4785-B57D-DAE30A6CDA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7465" y="2776311"/>
              <a:ext cx="793226" cy="52904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Podnadpis 2">
            <a:extLst>
              <a:ext uri="{FF2B5EF4-FFF2-40B4-BE49-F238E27FC236}">
                <a16:creationId xmlns:a16="http://schemas.microsoft.com/office/drawing/2014/main" id="{DC4E56E3-27A9-4BF1-B718-E8D06A01E43E}"/>
              </a:ext>
            </a:extLst>
          </p:cNvPr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cs-CZ" sz="2000" cap="none" dirty="0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96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3A88EE5E-1F57-44C7-BF00-A3DE5641F0ED}"/>
              </a:ext>
            </a:extLst>
          </p:cNvPr>
          <p:cNvSpPr txBox="1">
            <a:spLocks/>
          </p:cNvSpPr>
          <p:nvPr/>
        </p:nvSpPr>
        <p:spPr>
          <a:xfrm>
            <a:off x="0" y="934345"/>
            <a:ext cx="12192000" cy="811748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cs-CZ" sz="32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Abychom dostali tu nejlepší léčbu tomu správnému pacientovi:</a:t>
            </a:r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4DDA71AE-66E3-4A71-B929-BF57E6CE0971}"/>
              </a:ext>
            </a:extLst>
          </p:cNvPr>
          <p:cNvSpPr txBox="1">
            <a:spLocks/>
          </p:cNvSpPr>
          <p:nvPr/>
        </p:nvSpPr>
        <p:spPr>
          <a:xfrm>
            <a:off x="843280" y="2083500"/>
            <a:ext cx="11348720" cy="8117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0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 typeface="Wingdings 2" pitchFamily="18" charset="2"/>
              <a:buNone/>
            </a:pPr>
            <a:r>
              <a:rPr lang="cs-CZ" sz="8000" b="1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1) Musíme vědět která to je a mít pro toto rozhodnutí data</a:t>
            </a:r>
            <a:br>
              <a:rPr lang="cs-CZ" sz="55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</a:br>
            <a:r>
              <a:rPr lang="cs-CZ" sz="80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(při současné úrovni poznání)</a:t>
            </a:r>
            <a:br>
              <a:rPr lang="cs-CZ" sz="55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</a:br>
            <a:endParaRPr lang="cs-CZ" sz="5500" spc="-60" dirty="0">
              <a:solidFill>
                <a:srgbClr val="242F7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7B1F0359-2810-4FB5-A84C-3D7FF2FD4F35}"/>
              </a:ext>
            </a:extLst>
          </p:cNvPr>
          <p:cNvSpPr txBox="1">
            <a:spLocks/>
          </p:cNvSpPr>
          <p:nvPr/>
        </p:nvSpPr>
        <p:spPr>
          <a:xfrm>
            <a:off x="843280" y="2764375"/>
            <a:ext cx="11348720" cy="1282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 typeface="Wingdings 2" pitchFamily="18" charset="2"/>
              <a:buNone/>
            </a:pPr>
            <a:r>
              <a:rPr lang="cs-CZ" sz="2400" b="1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2) Léčba musí být pro danou skupinu pacientů schválena (RA)</a:t>
            </a:r>
            <a:br>
              <a:rPr lang="cs-CZ" sz="24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</a:br>
            <a:r>
              <a:rPr lang="cs-CZ" sz="24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(ne každá léčba schválená pro daného pacienta je ta nejlepší a ta nejlepší léčba nemusí být schválená)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73941CDD-B061-4FA0-A392-9EDEEAB489AE}"/>
              </a:ext>
            </a:extLst>
          </p:cNvPr>
          <p:cNvSpPr txBox="1">
            <a:spLocks/>
          </p:cNvSpPr>
          <p:nvPr/>
        </p:nvSpPr>
        <p:spPr>
          <a:xfrm>
            <a:off x="843280" y="3876565"/>
            <a:ext cx="11348720" cy="7539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 typeface="Wingdings 2" pitchFamily="18" charset="2"/>
              <a:buNone/>
            </a:pPr>
            <a:r>
              <a:rPr lang="cs-CZ" sz="2400" b="1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3) Léčba musí být pro daného pacienta hrazena</a:t>
            </a:r>
            <a:endParaRPr lang="cs-CZ" sz="2400" spc="-60" dirty="0">
              <a:solidFill>
                <a:srgbClr val="242F7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4EE1E442-FFA6-4A5F-8CE9-B6CAC0475D01}"/>
              </a:ext>
            </a:extLst>
          </p:cNvPr>
          <p:cNvSpPr txBox="1">
            <a:spLocks/>
          </p:cNvSpPr>
          <p:nvPr/>
        </p:nvSpPr>
        <p:spPr>
          <a:xfrm>
            <a:off x="0" y="4795397"/>
            <a:ext cx="12192000" cy="811748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cs-CZ" sz="2800" spc="-6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Jak můžeme (i správně nastaveným sběrem dat) pomoci ke zlepšení ad 1) 2) 3)?</a:t>
            </a:r>
            <a:br>
              <a:rPr lang="cs-CZ" sz="2800" spc="-6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cs-CZ" sz="2800" spc="-6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Některé věcí neovlivníme ale spoustu ovlivnit můžeme.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ABB7443B-8EB8-4274-A32A-882191FE9AE8}"/>
              </a:ext>
            </a:extLst>
          </p:cNvPr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cs-CZ" sz="2000" cap="none" dirty="0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</p:spTree>
    <p:extLst>
      <p:ext uri="{BB962C8B-B14F-4D97-AF65-F5344CB8AC3E}">
        <p14:creationId xmlns:p14="http://schemas.microsoft.com/office/powerpoint/2010/main" val="348448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57E6A9-DC8D-4E05-BE3D-5E38205B8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1945121"/>
            <a:ext cx="10058400" cy="1815177"/>
          </a:xfrm>
        </p:spPr>
        <p:txBody>
          <a:bodyPr>
            <a:normAutofit/>
          </a:bodyPr>
          <a:lstStyle/>
          <a:p>
            <a:pPr algn="ctr"/>
            <a:r>
              <a:rPr lang="cs-CZ" sz="4400" cap="small" dirty="0"/>
              <a:t>Datová e-platforma GENESIS pro plánované výzkumné výstupy a klinickou praxi </a:t>
            </a:r>
            <a:endParaRPr lang="en-GB" sz="4400" dirty="0"/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cs-CZ" sz="2000" cap="none" dirty="0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  <p:cxnSp>
        <p:nvCxnSpPr>
          <p:cNvPr id="8" name="Straight Connector 9">
            <a:extLst>
              <a:ext uri="{FF2B5EF4-FFF2-40B4-BE49-F238E27FC236}">
                <a16:creationId xmlns:a16="http://schemas.microsoft.com/office/drawing/2014/main" id="{625F4BA5-6BF1-43C4-8EE5-847DA19C1104}"/>
              </a:ext>
            </a:extLst>
          </p:cNvPr>
          <p:cNvCxnSpPr/>
          <p:nvPr/>
        </p:nvCxnSpPr>
        <p:spPr>
          <a:xfrm>
            <a:off x="1193800" y="1738313"/>
            <a:ext cx="996738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12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obsah 10">
            <a:extLst>
              <a:ext uri="{FF2B5EF4-FFF2-40B4-BE49-F238E27FC236}">
                <a16:creationId xmlns:a16="http://schemas.microsoft.com/office/drawing/2014/main" id="{DBE41856-0B0F-4A7A-A435-4DABB2DEBE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9" b="50215"/>
          <a:stretch/>
        </p:blipFill>
        <p:spPr>
          <a:xfrm>
            <a:off x="4683" y="1695269"/>
            <a:ext cx="12187317" cy="1513114"/>
          </a:xfrm>
          <a:prstGeom prst="rect">
            <a:avLst/>
          </a:prstGeom>
        </p:spPr>
      </p:pic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86A11D57-B406-4978-B745-445CD4D2A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75" b="74096"/>
          <a:stretch/>
        </p:blipFill>
        <p:spPr>
          <a:xfrm>
            <a:off x="14843" y="1787"/>
            <a:ext cx="4366149" cy="1723962"/>
          </a:xfrm>
        </p:spPr>
      </p:pic>
      <p:pic>
        <p:nvPicPr>
          <p:cNvPr id="12" name="Zástupný obsah 10">
            <a:extLst>
              <a:ext uri="{FF2B5EF4-FFF2-40B4-BE49-F238E27FC236}">
                <a16:creationId xmlns:a16="http://schemas.microsoft.com/office/drawing/2014/main" id="{58576AA3-DA08-48D7-8F41-ACAF6F6E22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12"/>
          <a:stretch/>
        </p:blipFill>
        <p:spPr>
          <a:xfrm>
            <a:off x="0" y="3175727"/>
            <a:ext cx="12187317" cy="3320143"/>
          </a:xfrm>
          <a:prstGeom prst="rect">
            <a:avLst/>
          </a:prstGeom>
        </p:spPr>
      </p:pic>
      <p:pic>
        <p:nvPicPr>
          <p:cNvPr id="15" name="Zástupný obsah 10">
            <a:extLst>
              <a:ext uri="{FF2B5EF4-FFF2-40B4-BE49-F238E27FC236}">
                <a16:creationId xmlns:a16="http://schemas.microsoft.com/office/drawing/2014/main" id="{8E487179-6DD8-41C3-8643-756854ECFF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9" r="26023" b="50215"/>
          <a:stretch/>
        </p:blipFill>
        <p:spPr>
          <a:xfrm>
            <a:off x="4683" y="1695269"/>
            <a:ext cx="9015761" cy="1513114"/>
          </a:xfrm>
          <a:prstGeom prst="rect">
            <a:avLst/>
          </a:prstGeom>
        </p:spPr>
      </p:pic>
      <p:pic>
        <p:nvPicPr>
          <p:cNvPr id="13" name="Zástupný obsah 10">
            <a:extLst>
              <a:ext uri="{FF2B5EF4-FFF2-40B4-BE49-F238E27FC236}">
                <a16:creationId xmlns:a16="http://schemas.microsoft.com/office/drawing/2014/main" id="{8481319E-B66F-4A89-B5A3-37882B238E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9" r="45042" b="50215"/>
          <a:stretch/>
        </p:blipFill>
        <p:spPr>
          <a:xfrm>
            <a:off x="4683" y="1695269"/>
            <a:ext cx="6697869" cy="1513114"/>
          </a:xfrm>
          <a:prstGeom prst="rect">
            <a:avLst/>
          </a:prstGeom>
        </p:spPr>
      </p:pic>
      <p:pic>
        <p:nvPicPr>
          <p:cNvPr id="10" name="Zástupný obsah 10">
            <a:extLst>
              <a:ext uri="{FF2B5EF4-FFF2-40B4-BE49-F238E27FC236}">
                <a16:creationId xmlns:a16="http://schemas.microsoft.com/office/drawing/2014/main" id="{64151F7B-BD84-4AB3-AFEA-C07435DCB1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9" r="64213" b="50215"/>
          <a:stretch/>
        </p:blipFill>
        <p:spPr>
          <a:xfrm>
            <a:off x="4683" y="1695269"/>
            <a:ext cx="4361466" cy="1513114"/>
          </a:xfrm>
          <a:prstGeom prst="rect">
            <a:avLst/>
          </a:prstGeom>
        </p:spPr>
      </p:pic>
      <p:pic>
        <p:nvPicPr>
          <p:cNvPr id="16" name="Zástupný obsah 10">
            <a:extLst>
              <a:ext uri="{FF2B5EF4-FFF2-40B4-BE49-F238E27FC236}">
                <a16:creationId xmlns:a16="http://schemas.microsoft.com/office/drawing/2014/main" id="{41D488B5-C3E6-4FB4-B747-DD2E765CE7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7" r="45042" b="74096"/>
          <a:stretch/>
        </p:blipFill>
        <p:spPr bwMode="auto">
          <a:xfrm>
            <a:off x="4377214" y="1955"/>
            <a:ext cx="2336403" cy="17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Zástupný obsah 10">
            <a:extLst>
              <a:ext uri="{FF2B5EF4-FFF2-40B4-BE49-F238E27FC236}">
                <a16:creationId xmlns:a16="http://schemas.microsoft.com/office/drawing/2014/main" id="{FC2EA332-F943-45A1-8994-B1935DE3D5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8" r="25910" b="74096"/>
          <a:stretch/>
        </p:blipFill>
        <p:spPr bwMode="auto">
          <a:xfrm>
            <a:off x="6711274" y="1955"/>
            <a:ext cx="2325624" cy="17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Zástupný obsah 10">
            <a:extLst>
              <a:ext uri="{FF2B5EF4-FFF2-40B4-BE49-F238E27FC236}">
                <a16:creationId xmlns:a16="http://schemas.microsoft.com/office/drawing/2014/main" id="{4F0443E5-F43D-4A43-B454-2672D1799B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0" b="74096"/>
          <a:stretch/>
        </p:blipFill>
        <p:spPr bwMode="auto">
          <a:xfrm>
            <a:off x="9033739" y="1787"/>
            <a:ext cx="3157728" cy="17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Podnadpis 2">
            <a:extLst>
              <a:ext uri="{FF2B5EF4-FFF2-40B4-BE49-F238E27FC236}">
                <a16:creationId xmlns:a16="http://schemas.microsoft.com/office/drawing/2014/main" id="{9296B3AB-21B0-49FA-A08E-1F92114EFAE3}"/>
              </a:ext>
            </a:extLst>
          </p:cNvPr>
          <p:cNvSpPr txBox="1">
            <a:spLocks/>
          </p:cNvSpPr>
          <p:nvPr/>
        </p:nvSpPr>
        <p:spPr>
          <a:xfrm>
            <a:off x="1095375" y="649573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cs-CZ" sz="2000" cap="none" dirty="0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</p:spTree>
    <p:extLst>
      <p:ext uri="{BB962C8B-B14F-4D97-AF65-F5344CB8AC3E}">
        <p14:creationId xmlns:p14="http://schemas.microsoft.com/office/powerpoint/2010/main" val="381943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7BE0F21D-26DE-420F-AFF4-ECF61910C242}"/>
              </a:ext>
            </a:extLst>
          </p:cNvPr>
          <p:cNvSpPr/>
          <p:nvPr/>
        </p:nvSpPr>
        <p:spPr>
          <a:xfrm>
            <a:off x="0" y="171"/>
            <a:ext cx="12192000" cy="7177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bg2"/>
                </a:solidFill>
              </a:rPr>
              <a:t>STRUKTURA DAT shromažďovaných v projektu GENESIS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A162F126-06B4-4EDF-9F48-4257A27B4030}"/>
              </a:ext>
            </a:extLst>
          </p:cNvPr>
          <p:cNvGrpSpPr/>
          <p:nvPr/>
        </p:nvGrpSpPr>
        <p:grpSpPr>
          <a:xfrm>
            <a:off x="372140" y="1542823"/>
            <a:ext cx="11588316" cy="4740572"/>
            <a:chOff x="372140" y="1542823"/>
            <a:chExt cx="11588316" cy="4740572"/>
          </a:xfrm>
        </p:grpSpPr>
        <p:sp>
          <p:nvSpPr>
            <p:cNvPr id="22" name="Obdélník 21">
              <a:extLst>
                <a:ext uri="{FF2B5EF4-FFF2-40B4-BE49-F238E27FC236}">
                  <a16:creationId xmlns:a16="http://schemas.microsoft.com/office/drawing/2014/main" id="{44F888E5-DBA7-4C12-8181-85A280B20ECD}"/>
                </a:ext>
              </a:extLst>
            </p:cNvPr>
            <p:cNvSpPr/>
            <p:nvPr/>
          </p:nvSpPr>
          <p:spPr>
            <a:xfrm>
              <a:off x="6747291" y="2223786"/>
              <a:ext cx="5213165" cy="4059609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1B193F18-63A0-4CFF-898C-8802011A254B}"/>
                </a:ext>
              </a:extLst>
            </p:cNvPr>
            <p:cNvSpPr/>
            <p:nvPr/>
          </p:nvSpPr>
          <p:spPr>
            <a:xfrm>
              <a:off x="372140" y="2222202"/>
              <a:ext cx="5213165" cy="4059609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1" name="Šipka: dolů 20">
              <a:extLst>
                <a:ext uri="{FF2B5EF4-FFF2-40B4-BE49-F238E27FC236}">
                  <a16:creationId xmlns:a16="http://schemas.microsoft.com/office/drawing/2014/main" id="{C3CF55AB-B4A1-4602-AF36-998259884695}"/>
                </a:ext>
              </a:extLst>
            </p:cNvPr>
            <p:cNvSpPr/>
            <p:nvPr/>
          </p:nvSpPr>
          <p:spPr>
            <a:xfrm rot="18479377">
              <a:off x="7811432" y="1055926"/>
              <a:ext cx="393405" cy="1367200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" name="Šipka: dolů 1">
              <a:extLst>
                <a:ext uri="{FF2B5EF4-FFF2-40B4-BE49-F238E27FC236}">
                  <a16:creationId xmlns:a16="http://schemas.microsoft.com/office/drawing/2014/main" id="{B3EB1E30-0F3D-4D50-AE8A-E24FA8C48F87}"/>
                </a:ext>
              </a:extLst>
            </p:cNvPr>
            <p:cNvSpPr/>
            <p:nvPr/>
          </p:nvSpPr>
          <p:spPr>
            <a:xfrm rot="3407590">
              <a:off x="3924772" y="1073028"/>
              <a:ext cx="393405" cy="1367200"/>
            </a:xfrm>
            <a:prstGeom prst="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0EBC01B5-1F0F-4918-8C26-B3F6FF993C59}"/>
                </a:ext>
              </a:extLst>
            </p:cNvPr>
            <p:cNvSpPr/>
            <p:nvPr/>
          </p:nvSpPr>
          <p:spPr>
            <a:xfrm>
              <a:off x="372140" y="2231669"/>
              <a:ext cx="5213165" cy="71776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dirty="0">
                  <a:solidFill>
                    <a:schemeClr val="bg2"/>
                  </a:solidFill>
                </a:rPr>
                <a:t>1. CLINICAL part</a:t>
              </a:r>
              <a:endParaRPr lang="cs-CZ" dirty="0">
                <a:solidFill>
                  <a:schemeClr val="bg2"/>
                </a:solidFill>
              </a:endParaRPr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120FC815-A6EB-4DD6-95FC-044CE77CE873}"/>
                </a:ext>
              </a:extLst>
            </p:cNvPr>
            <p:cNvSpPr/>
            <p:nvPr/>
          </p:nvSpPr>
          <p:spPr>
            <a:xfrm>
              <a:off x="6747291" y="2242302"/>
              <a:ext cx="5213165" cy="71776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b="1" dirty="0">
                  <a:solidFill>
                    <a:schemeClr val="bg2"/>
                  </a:solidFill>
                </a:rPr>
                <a:t>2. PATHOLOGY part</a:t>
              </a:r>
              <a:endParaRPr lang="cs-CZ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5" name="Skupina 4">
            <a:extLst>
              <a:ext uri="{FF2B5EF4-FFF2-40B4-BE49-F238E27FC236}">
                <a16:creationId xmlns:a16="http://schemas.microsoft.com/office/drawing/2014/main" id="{AD6F0C97-7C49-41E6-B47A-93A756A1678D}"/>
              </a:ext>
            </a:extLst>
          </p:cNvPr>
          <p:cNvGrpSpPr/>
          <p:nvPr/>
        </p:nvGrpSpPr>
        <p:grpSpPr>
          <a:xfrm>
            <a:off x="1280319" y="3070118"/>
            <a:ext cx="3578760" cy="2340944"/>
            <a:chOff x="1280319" y="3070118"/>
            <a:chExt cx="3457656" cy="2340944"/>
          </a:xfrm>
        </p:grpSpPr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40270B89-C631-4251-8B64-617030D28172}"/>
                </a:ext>
              </a:extLst>
            </p:cNvPr>
            <p:cNvSpPr/>
            <p:nvPr/>
          </p:nvSpPr>
          <p:spPr>
            <a:xfrm>
              <a:off x="1280319" y="3070118"/>
              <a:ext cx="3449394" cy="717763"/>
            </a:xfrm>
            <a:prstGeom prst="rect">
              <a:avLst/>
            </a:prstGeom>
            <a:solidFill>
              <a:srgbClr val="00B0F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b="1" dirty="0">
                  <a:solidFill>
                    <a:schemeClr val="bg2"/>
                  </a:solidFill>
                </a:rPr>
                <a:t>1.1. </a:t>
              </a:r>
              <a:r>
                <a:rPr lang="cs-CZ" b="1" dirty="0" err="1">
                  <a:solidFill>
                    <a:schemeClr val="bg2"/>
                  </a:solidFill>
                </a:rPr>
                <a:t>Demographic</a:t>
              </a:r>
              <a:r>
                <a:rPr lang="cs-CZ" b="1" dirty="0">
                  <a:solidFill>
                    <a:schemeClr val="bg2"/>
                  </a:solidFill>
                </a:rPr>
                <a:t> data</a:t>
              </a:r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020A0525-9815-455F-AE02-737A7186F81D}"/>
                </a:ext>
              </a:extLst>
            </p:cNvPr>
            <p:cNvSpPr/>
            <p:nvPr/>
          </p:nvSpPr>
          <p:spPr>
            <a:xfrm>
              <a:off x="1288581" y="3882130"/>
              <a:ext cx="3449394" cy="717763"/>
            </a:xfrm>
            <a:prstGeom prst="rect">
              <a:avLst/>
            </a:prstGeom>
            <a:solidFill>
              <a:srgbClr val="00B0F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b="1" dirty="0">
                  <a:solidFill>
                    <a:schemeClr val="bg2"/>
                  </a:solidFill>
                </a:rPr>
                <a:t>1.2. MTB </a:t>
              </a:r>
              <a:r>
                <a:rPr lang="cs-CZ" b="1" dirty="0" err="1">
                  <a:solidFill>
                    <a:schemeClr val="bg2"/>
                  </a:solidFill>
                </a:rPr>
                <a:t>recommendation</a:t>
              </a:r>
              <a:endParaRPr lang="cs-CZ" b="1" dirty="0">
                <a:solidFill>
                  <a:schemeClr val="bg2"/>
                </a:solidFill>
              </a:endParaRPr>
            </a:p>
          </p:txBody>
        </p:sp>
        <p:sp>
          <p:nvSpPr>
            <p:cNvPr id="9" name="Obdélník 8">
              <a:extLst>
                <a:ext uri="{FF2B5EF4-FFF2-40B4-BE49-F238E27FC236}">
                  <a16:creationId xmlns:a16="http://schemas.microsoft.com/office/drawing/2014/main" id="{46B7AEA2-9933-44B6-B521-6EDF493799C3}"/>
                </a:ext>
              </a:extLst>
            </p:cNvPr>
            <p:cNvSpPr/>
            <p:nvPr/>
          </p:nvSpPr>
          <p:spPr>
            <a:xfrm>
              <a:off x="1285738" y="4693299"/>
              <a:ext cx="3449394" cy="717763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b="1" dirty="0">
                  <a:solidFill>
                    <a:schemeClr val="bg2"/>
                  </a:solidFill>
                </a:rPr>
                <a:t>1.3. </a:t>
              </a:r>
              <a:r>
                <a:rPr lang="cs-CZ" b="1" dirty="0" err="1">
                  <a:solidFill>
                    <a:schemeClr val="bg2"/>
                  </a:solidFill>
                </a:rPr>
                <a:t>Treatment</a:t>
              </a:r>
              <a:r>
                <a:rPr lang="cs-CZ" b="1" dirty="0">
                  <a:solidFill>
                    <a:schemeClr val="bg2"/>
                  </a:solidFill>
                </a:rPr>
                <a:t> (Prior – GDT – Post)</a:t>
              </a:r>
            </a:p>
          </p:txBody>
        </p:sp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3CF06B83-E97E-41C0-A84F-D76551B0F1FD}"/>
              </a:ext>
            </a:extLst>
          </p:cNvPr>
          <p:cNvGrpSpPr/>
          <p:nvPr/>
        </p:nvGrpSpPr>
        <p:grpSpPr>
          <a:xfrm>
            <a:off x="7821113" y="3094170"/>
            <a:ext cx="3494240" cy="3157327"/>
            <a:chOff x="7821113" y="3094170"/>
            <a:chExt cx="3494240" cy="3157327"/>
          </a:xfrm>
        </p:grpSpPr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7162BE12-9FE6-4207-A741-308E147A6FA2}"/>
                </a:ext>
              </a:extLst>
            </p:cNvPr>
            <p:cNvSpPr/>
            <p:nvPr/>
          </p:nvSpPr>
          <p:spPr>
            <a:xfrm>
              <a:off x="7821113" y="3094170"/>
              <a:ext cx="3448800" cy="717763"/>
            </a:xfrm>
            <a:prstGeom prst="rect">
              <a:avLst/>
            </a:prstGeom>
            <a:solidFill>
              <a:srgbClr val="FFC0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b="1" dirty="0">
                  <a:solidFill>
                    <a:schemeClr val="bg2"/>
                  </a:solidFill>
                </a:rPr>
                <a:t>2.1. Sample </a:t>
              </a:r>
              <a:r>
                <a:rPr lang="cs-CZ" b="1" dirty="0" err="1">
                  <a:solidFill>
                    <a:schemeClr val="bg2"/>
                  </a:solidFill>
                </a:rPr>
                <a:t>logistics</a:t>
              </a:r>
              <a:endParaRPr lang="cs-CZ" b="1" dirty="0">
                <a:solidFill>
                  <a:schemeClr val="bg2"/>
                </a:solidFill>
              </a:endParaRPr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32ECC292-E993-4426-A2F2-74D087091565}"/>
                </a:ext>
              </a:extLst>
            </p:cNvPr>
            <p:cNvSpPr/>
            <p:nvPr/>
          </p:nvSpPr>
          <p:spPr>
            <a:xfrm>
              <a:off x="7847064" y="3911394"/>
              <a:ext cx="3448800" cy="717763"/>
            </a:xfrm>
            <a:prstGeom prst="rect">
              <a:avLst/>
            </a:prstGeom>
            <a:solidFill>
              <a:srgbClr val="FFC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b="1" dirty="0">
                  <a:solidFill>
                    <a:schemeClr val="bg2"/>
                  </a:solidFill>
                </a:rPr>
                <a:t>2.2. Sample </a:t>
              </a:r>
              <a:r>
                <a:rPr lang="cs-CZ" b="1" dirty="0" err="1">
                  <a:solidFill>
                    <a:schemeClr val="bg2"/>
                  </a:solidFill>
                </a:rPr>
                <a:t>information</a:t>
              </a:r>
              <a:endParaRPr lang="cs-CZ" b="1" dirty="0">
                <a:solidFill>
                  <a:schemeClr val="bg2"/>
                </a:solidFill>
              </a:endParaRPr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7FD57547-52C9-4EA9-ABD7-89FCD21CB1B3}"/>
                </a:ext>
              </a:extLst>
            </p:cNvPr>
            <p:cNvSpPr/>
            <p:nvPr/>
          </p:nvSpPr>
          <p:spPr>
            <a:xfrm>
              <a:off x="7855918" y="4722564"/>
              <a:ext cx="3448800" cy="717763"/>
            </a:xfrm>
            <a:prstGeom prst="rect">
              <a:avLst/>
            </a:prstGeom>
            <a:solidFill>
              <a:srgbClr val="FFC0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b="1" dirty="0">
                  <a:solidFill>
                    <a:schemeClr val="bg2"/>
                  </a:solidFill>
                </a:rPr>
                <a:t>2.3. NGS </a:t>
              </a:r>
              <a:r>
                <a:rPr lang="cs-CZ" b="1" dirty="0" err="1">
                  <a:solidFill>
                    <a:schemeClr val="bg2"/>
                  </a:solidFill>
                </a:rPr>
                <a:t>method</a:t>
              </a:r>
              <a:endParaRPr lang="cs-CZ" b="1" dirty="0">
                <a:solidFill>
                  <a:schemeClr val="bg2"/>
                </a:solidFill>
              </a:endParaRPr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951F7F4A-851E-4C66-80CA-C3702119DFB0}"/>
                </a:ext>
              </a:extLst>
            </p:cNvPr>
            <p:cNvSpPr/>
            <p:nvPr/>
          </p:nvSpPr>
          <p:spPr>
            <a:xfrm>
              <a:off x="7866553" y="5533734"/>
              <a:ext cx="3448800" cy="717763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b="1" dirty="0">
                  <a:solidFill>
                    <a:schemeClr val="bg2"/>
                  </a:solidFill>
                </a:rPr>
                <a:t>2.4. NGS </a:t>
              </a:r>
              <a:r>
                <a:rPr lang="cs-CZ" b="1" dirty="0" err="1">
                  <a:solidFill>
                    <a:schemeClr val="bg2"/>
                  </a:solidFill>
                </a:rPr>
                <a:t>results</a:t>
              </a:r>
              <a:endParaRPr lang="cs-CZ" b="1" dirty="0">
                <a:solidFill>
                  <a:schemeClr val="bg2"/>
                </a:solidFill>
              </a:endParaRPr>
            </a:p>
          </p:txBody>
        </p:sp>
      </p:grpSp>
      <p:sp>
        <p:nvSpPr>
          <p:cNvPr id="19" name="Podnadpis 2">
            <a:extLst>
              <a:ext uri="{FF2B5EF4-FFF2-40B4-BE49-F238E27FC236}">
                <a16:creationId xmlns:a16="http://schemas.microsoft.com/office/drawing/2014/main" id="{7D5590CB-2E43-4E6E-9A24-105A9745EB20}"/>
              </a:ext>
            </a:extLst>
          </p:cNvPr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cs-CZ" sz="2000" cap="none" dirty="0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4569C745-EE4F-4FEC-9EAF-52F298BAFE20}"/>
              </a:ext>
            </a:extLst>
          </p:cNvPr>
          <p:cNvSpPr/>
          <p:nvPr/>
        </p:nvSpPr>
        <p:spPr>
          <a:xfrm>
            <a:off x="4451131" y="831638"/>
            <a:ext cx="3289738" cy="717763"/>
          </a:xfrm>
          <a:prstGeom prst="rect">
            <a:avLst/>
          </a:prstGeom>
          <a:solidFill>
            <a:srgbClr val="0070C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chemeClr val="bg2"/>
                </a:solidFill>
              </a:rPr>
              <a:t>KOMPLETNÍ ZÁZNAM</a:t>
            </a:r>
          </a:p>
        </p:txBody>
      </p:sp>
    </p:spTree>
    <p:extLst>
      <p:ext uri="{BB962C8B-B14F-4D97-AF65-F5344CB8AC3E}">
        <p14:creationId xmlns:p14="http://schemas.microsoft.com/office/powerpoint/2010/main" val="120491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1B193F18-63A0-4CFF-898C-8802011A254B}"/>
              </a:ext>
            </a:extLst>
          </p:cNvPr>
          <p:cNvSpPr/>
          <p:nvPr/>
        </p:nvSpPr>
        <p:spPr>
          <a:xfrm>
            <a:off x="0" y="626843"/>
            <a:ext cx="12192000" cy="5706329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BE0F21D-26DE-420F-AFF4-ECF61910C242}"/>
              </a:ext>
            </a:extLst>
          </p:cNvPr>
          <p:cNvSpPr/>
          <p:nvPr/>
        </p:nvSpPr>
        <p:spPr>
          <a:xfrm>
            <a:off x="0" y="521"/>
            <a:ext cx="12192000" cy="7177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/>
                </a:solidFill>
              </a:rPr>
              <a:t>STRUKTURA DAT shromažďovaných v projektu GENESIS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EBC01B5-1F0F-4918-8C26-B3F6FF993C59}"/>
              </a:ext>
            </a:extLst>
          </p:cNvPr>
          <p:cNvSpPr/>
          <p:nvPr/>
        </p:nvSpPr>
        <p:spPr>
          <a:xfrm>
            <a:off x="0" y="718283"/>
            <a:ext cx="12192000" cy="7177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bg2"/>
                </a:solidFill>
              </a:rPr>
              <a:t>1. CLINICAL part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0270B89-C631-4251-8B64-617030D28172}"/>
              </a:ext>
            </a:extLst>
          </p:cNvPr>
          <p:cNvSpPr/>
          <p:nvPr/>
        </p:nvSpPr>
        <p:spPr>
          <a:xfrm>
            <a:off x="0" y="1436046"/>
            <a:ext cx="12192000" cy="717763"/>
          </a:xfrm>
          <a:prstGeom prst="rect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bg2"/>
                </a:solidFill>
              </a:rPr>
              <a:t>1.1. Demographic data</a:t>
            </a:r>
          </a:p>
        </p:txBody>
      </p:sp>
      <p:sp>
        <p:nvSpPr>
          <p:cNvPr id="19" name="Podnadpis 2">
            <a:extLst>
              <a:ext uri="{FF2B5EF4-FFF2-40B4-BE49-F238E27FC236}">
                <a16:creationId xmlns:a16="http://schemas.microsoft.com/office/drawing/2014/main" id="{7D5590CB-2E43-4E6E-9A24-105A9745EB20}"/>
              </a:ext>
            </a:extLst>
          </p:cNvPr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en-US" sz="2000" cap="none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B149D18A-06B9-4C13-85C6-ABC386615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9" t="50000" r="54390" b="37413"/>
          <a:stretch/>
        </p:blipFill>
        <p:spPr>
          <a:xfrm>
            <a:off x="3631240" y="3067995"/>
            <a:ext cx="4986670" cy="8240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Skupina 30">
            <a:extLst>
              <a:ext uri="{FF2B5EF4-FFF2-40B4-BE49-F238E27FC236}">
                <a16:creationId xmlns:a16="http://schemas.microsoft.com/office/drawing/2014/main" id="{AFBE62BB-A56C-459E-B176-2A6E86C68E90}"/>
              </a:ext>
            </a:extLst>
          </p:cNvPr>
          <p:cNvGrpSpPr/>
          <p:nvPr/>
        </p:nvGrpSpPr>
        <p:grpSpPr>
          <a:xfrm>
            <a:off x="9575021" y="2513461"/>
            <a:ext cx="1950897" cy="2317898"/>
            <a:chOff x="9202878" y="4374156"/>
            <a:chExt cx="1950897" cy="2317898"/>
          </a:xfrm>
        </p:grpSpPr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CFCBA70E-7054-4EE6-9D73-AEF2733B36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57" t="3876"/>
            <a:stretch/>
          </p:blipFill>
          <p:spPr bwMode="auto">
            <a:xfrm>
              <a:off x="9202878" y="4374156"/>
              <a:ext cx="1950897" cy="2317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bdélník 27">
              <a:extLst>
                <a:ext uri="{FF2B5EF4-FFF2-40B4-BE49-F238E27FC236}">
                  <a16:creationId xmlns:a16="http://schemas.microsoft.com/office/drawing/2014/main" id="{8413CA78-5F04-426C-916E-6B0519696BF6}"/>
                </a:ext>
              </a:extLst>
            </p:cNvPr>
            <p:cNvSpPr/>
            <p:nvPr/>
          </p:nvSpPr>
          <p:spPr>
            <a:xfrm>
              <a:off x="10388009" y="4540101"/>
              <a:ext cx="765766" cy="25518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Obdélník 29">
              <a:extLst>
                <a:ext uri="{FF2B5EF4-FFF2-40B4-BE49-F238E27FC236}">
                  <a16:creationId xmlns:a16="http://schemas.microsoft.com/office/drawing/2014/main" id="{33443D05-C659-4312-A098-76704FFAB4CA}"/>
                </a:ext>
              </a:extLst>
            </p:cNvPr>
            <p:cNvSpPr/>
            <p:nvPr/>
          </p:nvSpPr>
          <p:spPr>
            <a:xfrm>
              <a:off x="9795442" y="6271148"/>
              <a:ext cx="943441" cy="15346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9220" name="Picture 4" descr="Otazník Poznámka Žádost - Obrázek zdarma na Pixabay">
              <a:extLst>
                <a:ext uri="{FF2B5EF4-FFF2-40B4-BE49-F238E27FC236}">
                  <a16:creationId xmlns:a16="http://schemas.microsoft.com/office/drawing/2014/main" id="{AA0C53CD-8A4E-408F-96F4-2EF73FCFF1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1618" y="4648619"/>
              <a:ext cx="1531088" cy="1531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9726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1B193F18-63A0-4CFF-898C-8802011A254B}"/>
              </a:ext>
            </a:extLst>
          </p:cNvPr>
          <p:cNvSpPr/>
          <p:nvPr/>
        </p:nvSpPr>
        <p:spPr>
          <a:xfrm>
            <a:off x="0" y="626843"/>
            <a:ext cx="12192000" cy="5706329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BE0F21D-26DE-420F-AFF4-ECF61910C242}"/>
              </a:ext>
            </a:extLst>
          </p:cNvPr>
          <p:cNvSpPr/>
          <p:nvPr/>
        </p:nvSpPr>
        <p:spPr>
          <a:xfrm>
            <a:off x="0" y="521"/>
            <a:ext cx="12192000" cy="7177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/>
                </a:solidFill>
              </a:rPr>
              <a:t>STRUKTURA DAT shromažďovaných v projektu GENESIS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EBC01B5-1F0F-4918-8C26-B3F6FF993C59}"/>
              </a:ext>
            </a:extLst>
          </p:cNvPr>
          <p:cNvSpPr/>
          <p:nvPr/>
        </p:nvSpPr>
        <p:spPr>
          <a:xfrm>
            <a:off x="0" y="718283"/>
            <a:ext cx="12192000" cy="7177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bg2"/>
                </a:solidFill>
              </a:rPr>
              <a:t>1. CLINICAL part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0270B89-C631-4251-8B64-617030D28172}"/>
              </a:ext>
            </a:extLst>
          </p:cNvPr>
          <p:cNvSpPr/>
          <p:nvPr/>
        </p:nvSpPr>
        <p:spPr>
          <a:xfrm>
            <a:off x="0" y="1436046"/>
            <a:ext cx="12192000" cy="717763"/>
          </a:xfrm>
          <a:prstGeom prst="rect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2"/>
                </a:solidFill>
              </a:rPr>
              <a:t>1.</a:t>
            </a:r>
            <a:r>
              <a:rPr lang="cs-CZ" b="1" dirty="0">
                <a:solidFill>
                  <a:schemeClr val="bg2"/>
                </a:solidFill>
              </a:rPr>
              <a:t>2</a:t>
            </a:r>
            <a:r>
              <a:rPr lang="en-US" b="1" dirty="0">
                <a:solidFill>
                  <a:schemeClr val="bg2"/>
                </a:solidFill>
              </a:rPr>
              <a:t>. </a:t>
            </a:r>
            <a:r>
              <a:rPr lang="cs-CZ" b="1" dirty="0">
                <a:solidFill>
                  <a:schemeClr val="bg2"/>
                </a:solidFill>
              </a:rPr>
              <a:t>MTB </a:t>
            </a:r>
            <a:r>
              <a:rPr lang="cs-CZ" b="1" dirty="0" err="1">
                <a:solidFill>
                  <a:schemeClr val="bg2"/>
                </a:solidFill>
              </a:rPr>
              <a:t>recommendation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9" name="Podnadpis 2">
            <a:extLst>
              <a:ext uri="{FF2B5EF4-FFF2-40B4-BE49-F238E27FC236}">
                <a16:creationId xmlns:a16="http://schemas.microsoft.com/office/drawing/2014/main" id="{7D5590CB-2E43-4E6E-9A24-105A9745EB20}"/>
              </a:ext>
            </a:extLst>
          </p:cNvPr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en-US" sz="2000" cap="none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EB77CC5-3D12-40FB-BC2E-7E19A40A5B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0" t="27831" r="1628" b="46962"/>
          <a:stretch/>
        </p:blipFill>
        <p:spPr>
          <a:xfrm>
            <a:off x="585012" y="2326344"/>
            <a:ext cx="11079126" cy="165023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59245712-CBE3-495E-93B6-F4AE0BB188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0" t="57369" r="1628" b="8595"/>
          <a:stretch/>
        </p:blipFill>
        <p:spPr>
          <a:xfrm>
            <a:off x="588556" y="3978990"/>
            <a:ext cx="11079126" cy="2228292"/>
          </a:xfrm>
          <a:prstGeom prst="rect">
            <a:avLst/>
          </a:prstGeom>
        </p:spPr>
      </p:pic>
      <p:sp>
        <p:nvSpPr>
          <p:cNvPr id="15" name="AutoShape 6" descr="Red tick marker checkmark vector icon Stock Vector Image by ©avector  #218121218">
            <a:extLst>
              <a:ext uri="{FF2B5EF4-FFF2-40B4-BE49-F238E27FC236}">
                <a16:creationId xmlns:a16="http://schemas.microsoft.com/office/drawing/2014/main" id="{D23EB710-9DF3-4065-B851-F4C50AB98C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79B2574B-64E9-493E-BD6F-33C6FA2D13E2}"/>
              </a:ext>
            </a:extLst>
          </p:cNvPr>
          <p:cNvGrpSpPr/>
          <p:nvPr/>
        </p:nvGrpSpPr>
        <p:grpSpPr>
          <a:xfrm>
            <a:off x="3329096" y="2121182"/>
            <a:ext cx="3392601" cy="1630431"/>
            <a:chOff x="3329096" y="2121182"/>
            <a:chExt cx="3392601" cy="1630431"/>
          </a:xfrm>
        </p:grpSpPr>
        <p:pic>
          <p:nvPicPr>
            <p:cNvPr id="22" name="Picture 8" descr="Check, Check Mark, Red, Mark, Tick, Symbol, Choice">
              <a:extLst>
                <a:ext uri="{FF2B5EF4-FFF2-40B4-BE49-F238E27FC236}">
                  <a16:creationId xmlns:a16="http://schemas.microsoft.com/office/drawing/2014/main" id="{8F04C9CD-34A0-4E41-8C93-C93DE2E585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7739" y="2121182"/>
              <a:ext cx="473297" cy="493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8" descr="Check, Check Mark, Red, Mark, Tick, Symbol, Choice">
              <a:extLst>
                <a:ext uri="{FF2B5EF4-FFF2-40B4-BE49-F238E27FC236}">
                  <a16:creationId xmlns:a16="http://schemas.microsoft.com/office/drawing/2014/main" id="{FA48EBBB-F1D0-4D96-8CB9-5D829463B0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096" y="2679265"/>
              <a:ext cx="473297" cy="493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 descr="Check, Check Mark, Red, Mark, Tick, Symbol, Choice">
              <a:extLst>
                <a:ext uri="{FF2B5EF4-FFF2-40B4-BE49-F238E27FC236}">
                  <a16:creationId xmlns:a16="http://schemas.microsoft.com/office/drawing/2014/main" id="{30FDA878-7FE4-49C7-967C-839F3680BF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3258453"/>
              <a:ext cx="473297" cy="493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34771367-8C74-405A-910F-B10200FDA2D6}"/>
              </a:ext>
            </a:extLst>
          </p:cNvPr>
          <p:cNvGrpSpPr/>
          <p:nvPr/>
        </p:nvGrpSpPr>
        <p:grpSpPr>
          <a:xfrm>
            <a:off x="6522720" y="4162266"/>
            <a:ext cx="1727200" cy="1852454"/>
            <a:chOff x="6522720" y="4162266"/>
            <a:chExt cx="1727200" cy="1852454"/>
          </a:xfrm>
        </p:grpSpPr>
        <p:sp>
          <p:nvSpPr>
            <p:cNvPr id="18" name="Ovál 17">
              <a:extLst>
                <a:ext uri="{FF2B5EF4-FFF2-40B4-BE49-F238E27FC236}">
                  <a16:creationId xmlns:a16="http://schemas.microsoft.com/office/drawing/2014/main" id="{70AE0793-564E-4CE0-B0BE-603297872B85}"/>
                </a:ext>
              </a:extLst>
            </p:cNvPr>
            <p:cNvSpPr/>
            <p:nvPr/>
          </p:nvSpPr>
          <p:spPr>
            <a:xfrm>
              <a:off x="6522720" y="4501176"/>
              <a:ext cx="396240" cy="15135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28" name="Ovál 27">
              <a:extLst>
                <a:ext uri="{FF2B5EF4-FFF2-40B4-BE49-F238E27FC236}">
                  <a16:creationId xmlns:a16="http://schemas.microsoft.com/office/drawing/2014/main" id="{26EB6136-8BE4-4C4A-99C4-49483EBAB68F}"/>
                </a:ext>
              </a:extLst>
            </p:cNvPr>
            <p:cNvSpPr/>
            <p:nvPr/>
          </p:nvSpPr>
          <p:spPr>
            <a:xfrm>
              <a:off x="7762240" y="4162266"/>
              <a:ext cx="487680" cy="44063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59447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BF0361-DF76-4683-B494-DC7DAED75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5493" y="2234480"/>
            <a:ext cx="8681013" cy="1401855"/>
          </a:xfrm>
          <a:solidFill>
            <a:srgbClr val="FFFFFF">
              <a:alpha val="80000"/>
            </a:srgbClr>
          </a:solidFill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algn="ctr">
              <a:spcBef>
                <a:spcPct val="0"/>
              </a:spcBef>
              <a:buNone/>
            </a:pPr>
            <a:r>
              <a:rPr lang="cs-CZ" sz="55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Cílem projektu je pomáhat dostat </a:t>
            </a:r>
            <a:br>
              <a:rPr lang="cs-CZ" sz="55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</a:br>
            <a:r>
              <a:rPr lang="cs-CZ" sz="55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tu nejlepší léčbu pacientům </a:t>
            </a:r>
            <a:br>
              <a:rPr lang="cs-CZ" sz="55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</a:br>
            <a:r>
              <a:rPr lang="cs-CZ" sz="55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(na principu personalizované medicíny)</a:t>
            </a:r>
          </a:p>
        </p:txBody>
      </p:sp>
      <p:sp>
        <p:nvSpPr>
          <p:cNvPr id="8" name="Podnadpis 2">
            <a:extLst>
              <a:ext uri="{FF2B5EF4-FFF2-40B4-BE49-F238E27FC236}">
                <a16:creationId xmlns:a16="http://schemas.microsoft.com/office/drawing/2014/main" id="{62572F12-0D56-425A-B0C2-D8DD46EA9F0F}"/>
              </a:ext>
            </a:extLst>
          </p:cNvPr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cs-CZ" sz="2000" cap="none" dirty="0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</p:spTree>
    <p:extLst>
      <p:ext uri="{BB962C8B-B14F-4D97-AF65-F5344CB8AC3E}">
        <p14:creationId xmlns:p14="http://schemas.microsoft.com/office/powerpoint/2010/main" val="382045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1B193F18-63A0-4CFF-898C-8802011A254B}"/>
              </a:ext>
            </a:extLst>
          </p:cNvPr>
          <p:cNvSpPr/>
          <p:nvPr/>
        </p:nvSpPr>
        <p:spPr>
          <a:xfrm>
            <a:off x="0" y="626843"/>
            <a:ext cx="12192000" cy="5706329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BE0F21D-26DE-420F-AFF4-ECF61910C242}"/>
              </a:ext>
            </a:extLst>
          </p:cNvPr>
          <p:cNvSpPr/>
          <p:nvPr/>
        </p:nvSpPr>
        <p:spPr>
          <a:xfrm>
            <a:off x="0" y="521"/>
            <a:ext cx="12192000" cy="7177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/>
                </a:solidFill>
              </a:rPr>
              <a:t>STRUKTURA DAT shromažďovaných v projektu GENESIS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EBC01B5-1F0F-4918-8C26-B3F6FF993C59}"/>
              </a:ext>
            </a:extLst>
          </p:cNvPr>
          <p:cNvSpPr/>
          <p:nvPr/>
        </p:nvSpPr>
        <p:spPr>
          <a:xfrm>
            <a:off x="0" y="718283"/>
            <a:ext cx="12192000" cy="7177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>
                <a:solidFill>
                  <a:schemeClr val="bg2"/>
                </a:solidFill>
              </a:rPr>
              <a:t>1. CLINICAL part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0270B89-C631-4251-8B64-617030D28172}"/>
              </a:ext>
            </a:extLst>
          </p:cNvPr>
          <p:cNvSpPr/>
          <p:nvPr/>
        </p:nvSpPr>
        <p:spPr>
          <a:xfrm>
            <a:off x="0" y="1436046"/>
            <a:ext cx="12192000" cy="717763"/>
          </a:xfrm>
          <a:prstGeom prst="rect">
            <a:avLst/>
          </a:prstGeom>
          <a:solidFill>
            <a:srgbClr val="00B0F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2"/>
                </a:solidFill>
              </a:rPr>
              <a:t>1.</a:t>
            </a:r>
            <a:r>
              <a:rPr lang="cs-CZ" b="1" dirty="0">
                <a:solidFill>
                  <a:schemeClr val="bg2"/>
                </a:solidFill>
              </a:rPr>
              <a:t>3</a:t>
            </a:r>
            <a:r>
              <a:rPr lang="en-US" b="1" dirty="0">
                <a:solidFill>
                  <a:schemeClr val="bg2"/>
                </a:solidFill>
              </a:rPr>
              <a:t>.</a:t>
            </a:r>
            <a:r>
              <a:rPr lang="cs-CZ" b="1" dirty="0">
                <a:solidFill>
                  <a:schemeClr val="bg2"/>
                </a:solidFill>
              </a:rPr>
              <a:t>-5.</a:t>
            </a:r>
            <a:r>
              <a:rPr lang="en-US" b="1" dirty="0">
                <a:solidFill>
                  <a:schemeClr val="bg2"/>
                </a:solidFill>
              </a:rPr>
              <a:t> </a:t>
            </a:r>
            <a:r>
              <a:rPr lang="cs-CZ" b="1" dirty="0" err="1">
                <a:solidFill>
                  <a:schemeClr val="bg2"/>
                </a:solidFill>
              </a:rPr>
              <a:t>Treatment</a:t>
            </a:r>
            <a:r>
              <a:rPr lang="cs-CZ" b="1" dirty="0">
                <a:solidFill>
                  <a:schemeClr val="bg2"/>
                </a:solidFill>
              </a:rPr>
              <a:t> (Prior – GDT – Post)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9" name="Podnadpis 2">
            <a:extLst>
              <a:ext uri="{FF2B5EF4-FFF2-40B4-BE49-F238E27FC236}">
                <a16:creationId xmlns:a16="http://schemas.microsoft.com/office/drawing/2014/main" id="{7D5590CB-2E43-4E6E-9A24-105A9745EB20}"/>
              </a:ext>
            </a:extLst>
          </p:cNvPr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en-US" sz="2000" cap="none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104E4004-9C9B-4C56-84ED-D5C390EF6F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8" t="31919" r="3459" b="30565"/>
          <a:stretch/>
        </p:blipFill>
        <p:spPr>
          <a:xfrm>
            <a:off x="0" y="2157978"/>
            <a:ext cx="11610754" cy="2456122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30" name="Skupina 29">
            <a:extLst>
              <a:ext uri="{FF2B5EF4-FFF2-40B4-BE49-F238E27FC236}">
                <a16:creationId xmlns:a16="http://schemas.microsoft.com/office/drawing/2014/main" id="{3D8EF360-5ECD-42B3-AA72-E2CCA4E90CA3}"/>
              </a:ext>
            </a:extLst>
          </p:cNvPr>
          <p:cNvGrpSpPr/>
          <p:nvPr/>
        </p:nvGrpSpPr>
        <p:grpSpPr>
          <a:xfrm>
            <a:off x="131139" y="2096500"/>
            <a:ext cx="11685174" cy="3780266"/>
            <a:chOff x="131139" y="2096500"/>
            <a:chExt cx="11685174" cy="3780266"/>
          </a:xfrm>
        </p:grpSpPr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13A6037C-ABDE-4CF8-8BDA-F3BE9C230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308" t="35790" r="3459" b="26694"/>
            <a:stretch/>
          </p:blipFill>
          <p:spPr>
            <a:xfrm>
              <a:off x="205559" y="3420645"/>
              <a:ext cx="11610754" cy="245612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7" name="Ovál 26">
              <a:extLst>
                <a:ext uri="{FF2B5EF4-FFF2-40B4-BE49-F238E27FC236}">
                  <a16:creationId xmlns:a16="http://schemas.microsoft.com/office/drawing/2014/main" id="{8041EB98-9DB6-4A0D-B395-9D310A9691F0}"/>
                </a:ext>
              </a:extLst>
            </p:cNvPr>
            <p:cNvSpPr/>
            <p:nvPr/>
          </p:nvSpPr>
          <p:spPr>
            <a:xfrm>
              <a:off x="131139" y="2096500"/>
              <a:ext cx="1070341" cy="390188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Ovál 27">
              <a:extLst>
                <a:ext uri="{FF2B5EF4-FFF2-40B4-BE49-F238E27FC236}">
                  <a16:creationId xmlns:a16="http://schemas.microsoft.com/office/drawing/2014/main" id="{1A750632-3391-4768-BAAB-764DEE346BBD}"/>
                </a:ext>
              </a:extLst>
            </p:cNvPr>
            <p:cNvSpPr/>
            <p:nvPr/>
          </p:nvSpPr>
          <p:spPr>
            <a:xfrm>
              <a:off x="375687" y="3323401"/>
              <a:ext cx="1378685" cy="442904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31" name="Skupina 30">
            <a:extLst>
              <a:ext uri="{FF2B5EF4-FFF2-40B4-BE49-F238E27FC236}">
                <a16:creationId xmlns:a16="http://schemas.microsoft.com/office/drawing/2014/main" id="{FAE68369-F42D-4688-807A-3275E2A67E29}"/>
              </a:ext>
            </a:extLst>
          </p:cNvPr>
          <p:cNvGrpSpPr/>
          <p:nvPr/>
        </p:nvGrpSpPr>
        <p:grpSpPr>
          <a:xfrm>
            <a:off x="435935" y="4195068"/>
            <a:ext cx="11610754" cy="2031165"/>
            <a:chOff x="435935" y="4195068"/>
            <a:chExt cx="11610754" cy="2031165"/>
          </a:xfrm>
        </p:grpSpPr>
        <p:pic>
          <p:nvPicPr>
            <p:cNvPr id="24" name="Obrázek 23">
              <a:extLst>
                <a:ext uri="{FF2B5EF4-FFF2-40B4-BE49-F238E27FC236}">
                  <a16:creationId xmlns:a16="http://schemas.microsoft.com/office/drawing/2014/main" id="{9A89024A-A08E-4A80-827B-022194EBA1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08" t="48457" r="3459" b="21427"/>
            <a:stretch/>
          </p:blipFill>
          <p:spPr>
            <a:xfrm>
              <a:off x="435935" y="4254610"/>
              <a:ext cx="11610754" cy="197162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29" name="Ovál 28">
              <a:extLst>
                <a:ext uri="{FF2B5EF4-FFF2-40B4-BE49-F238E27FC236}">
                  <a16:creationId xmlns:a16="http://schemas.microsoft.com/office/drawing/2014/main" id="{C80DF92F-405E-45A3-B56D-45D8B95CC02D}"/>
                </a:ext>
              </a:extLst>
            </p:cNvPr>
            <p:cNvSpPr/>
            <p:nvPr/>
          </p:nvSpPr>
          <p:spPr>
            <a:xfrm>
              <a:off x="676942" y="4195068"/>
              <a:ext cx="1378685" cy="442904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7170" name="Picture 2">
            <a:extLst>
              <a:ext uri="{FF2B5EF4-FFF2-40B4-BE49-F238E27FC236}">
                <a16:creationId xmlns:a16="http://schemas.microsoft.com/office/drawing/2014/main" id="{DA2A39A0-7CFC-4736-B657-A4900EF4B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156" y="1514896"/>
            <a:ext cx="4009360" cy="40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02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1B193F18-63A0-4CFF-898C-8802011A254B}"/>
              </a:ext>
            </a:extLst>
          </p:cNvPr>
          <p:cNvSpPr/>
          <p:nvPr/>
        </p:nvSpPr>
        <p:spPr>
          <a:xfrm>
            <a:off x="0" y="626843"/>
            <a:ext cx="12192000" cy="5706329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BE0F21D-26DE-420F-AFF4-ECF61910C242}"/>
              </a:ext>
            </a:extLst>
          </p:cNvPr>
          <p:cNvSpPr/>
          <p:nvPr/>
        </p:nvSpPr>
        <p:spPr>
          <a:xfrm>
            <a:off x="0" y="521"/>
            <a:ext cx="12192000" cy="7177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/>
                </a:solidFill>
              </a:rPr>
              <a:t>STRUKTURA DAT shromažďovaných v projektu GENESIS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EBC01B5-1F0F-4918-8C26-B3F6FF993C59}"/>
              </a:ext>
            </a:extLst>
          </p:cNvPr>
          <p:cNvSpPr/>
          <p:nvPr/>
        </p:nvSpPr>
        <p:spPr>
          <a:xfrm>
            <a:off x="0" y="718283"/>
            <a:ext cx="12192000" cy="7177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chemeClr val="bg2"/>
                </a:solidFill>
              </a:rPr>
              <a:t>2</a:t>
            </a:r>
            <a:r>
              <a:rPr lang="en-US" b="1" dirty="0">
                <a:solidFill>
                  <a:schemeClr val="bg2"/>
                </a:solidFill>
              </a:rPr>
              <a:t>. </a:t>
            </a:r>
            <a:r>
              <a:rPr lang="cs-CZ" b="1" dirty="0">
                <a:solidFill>
                  <a:schemeClr val="bg2"/>
                </a:solidFill>
              </a:rPr>
              <a:t>PATHOLOGY</a:t>
            </a:r>
            <a:r>
              <a:rPr lang="en-US" b="1" dirty="0">
                <a:solidFill>
                  <a:schemeClr val="bg2"/>
                </a:solidFill>
              </a:rPr>
              <a:t> part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9" name="Podnadpis 2">
            <a:extLst>
              <a:ext uri="{FF2B5EF4-FFF2-40B4-BE49-F238E27FC236}">
                <a16:creationId xmlns:a16="http://schemas.microsoft.com/office/drawing/2014/main" id="{7D5590CB-2E43-4E6E-9A24-105A9745EB20}"/>
              </a:ext>
            </a:extLst>
          </p:cNvPr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en-US" sz="2000" cap="none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8C98C5B-7282-47D8-AB95-8DB93C0590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00" t="17819" r="34333" b="2079"/>
          <a:stretch/>
        </p:blipFill>
        <p:spPr>
          <a:xfrm>
            <a:off x="2560320" y="1692001"/>
            <a:ext cx="3444574" cy="448723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2164C44-755D-4DDC-9008-C89A7BBE8F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35" t="16666" r="35499" b="2236"/>
          <a:stretch/>
        </p:blipFill>
        <p:spPr>
          <a:xfrm>
            <a:off x="3535680" y="1212005"/>
            <a:ext cx="3444574" cy="483925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35E890E-3219-4A06-AF8D-726F83FA0C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750" t="17819" r="35333" b="1892"/>
          <a:stretch/>
        </p:blipFill>
        <p:spPr>
          <a:xfrm>
            <a:off x="4511040" y="939342"/>
            <a:ext cx="3769360" cy="520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3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1B193F18-63A0-4CFF-898C-8802011A254B}"/>
              </a:ext>
            </a:extLst>
          </p:cNvPr>
          <p:cNvSpPr/>
          <p:nvPr/>
        </p:nvSpPr>
        <p:spPr>
          <a:xfrm>
            <a:off x="0" y="626843"/>
            <a:ext cx="12192000" cy="5706329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BE0F21D-26DE-420F-AFF4-ECF61910C242}"/>
              </a:ext>
            </a:extLst>
          </p:cNvPr>
          <p:cNvSpPr/>
          <p:nvPr/>
        </p:nvSpPr>
        <p:spPr>
          <a:xfrm>
            <a:off x="0" y="521"/>
            <a:ext cx="12192000" cy="7177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/>
                </a:solidFill>
              </a:rPr>
              <a:t>STRUKTURA DAT shromažďovaných v projektu GENESIS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EBC01B5-1F0F-4918-8C26-B3F6FF993C59}"/>
              </a:ext>
            </a:extLst>
          </p:cNvPr>
          <p:cNvSpPr/>
          <p:nvPr/>
        </p:nvSpPr>
        <p:spPr>
          <a:xfrm>
            <a:off x="0" y="718283"/>
            <a:ext cx="12192000" cy="7177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chemeClr val="bg2"/>
                </a:solidFill>
              </a:rPr>
              <a:t>2</a:t>
            </a:r>
            <a:r>
              <a:rPr lang="en-US" b="1" dirty="0">
                <a:solidFill>
                  <a:schemeClr val="bg2"/>
                </a:solidFill>
              </a:rPr>
              <a:t>. </a:t>
            </a:r>
            <a:r>
              <a:rPr lang="cs-CZ" b="1" dirty="0">
                <a:solidFill>
                  <a:schemeClr val="bg2"/>
                </a:solidFill>
              </a:rPr>
              <a:t>PATHOLOGY</a:t>
            </a:r>
            <a:r>
              <a:rPr lang="en-US" b="1" dirty="0">
                <a:solidFill>
                  <a:schemeClr val="bg2"/>
                </a:solidFill>
              </a:rPr>
              <a:t> part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0270B89-C631-4251-8B64-617030D28172}"/>
              </a:ext>
            </a:extLst>
          </p:cNvPr>
          <p:cNvSpPr/>
          <p:nvPr/>
        </p:nvSpPr>
        <p:spPr>
          <a:xfrm>
            <a:off x="0" y="1436046"/>
            <a:ext cx="12192000" cy="717763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chemeClr val="bg2"/>
                </a:solidFill>
              </a:rPr>
              <a:t>2</a:t>
            </a:r>
            <a:r>
              <a:rPr lang="en-US" b="1" dirty="0">
                <a:solidFill>
                  <a:schemeClr val="bg2"/>
                </a:solidFill>
              </a:rPr>
              <a:t>.1. </a:t>
            </a:r>
            <a:r>
              <a:rPr lang="cs-CZ" b="1" dirty="0">
                <a:solidFill>
                  <a:schemeClr val="bg2"/>
                </a:solidFill>
              </a:rPr>
              <a:t>Sample </a:t>
            </a:r>
            <a:r>
              <a:rPr lang="cs-CZ" b="1" dirty="0" err="1">
                <a:solidFill>
                  <a:schemeClr val="bg2"/>
                </a:solidFill>
              </a:rPr>
              <a:t>logistics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9" name="Podnadpis 2">
            <a:extLst>
              <a:ext uri="{FF2B5EF4-FFF2-40B4-BE49-F238E27FC236}">
                <a16:creationId xmlns:a16="http://schemas.microsoft.com/office/drawing/2014/main" id="{7D5590CB-2E43-4E6E-9A24-105A9745EB20}"/>
              </a:ext>
            </a:extLst>
          </p:cNvPr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en-US" sz="2000" cap="none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3EF8C5C-DC53-465A-8DE9-4CBC5BD61C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5" t="43748" r="28139" b="37738"/>
          <a:stretch/>
        </p:blipFill>
        <p:spPr>
          <a:xfrm>
            <a:off x="2477607" y="3327991"/>
            <a:ext cx="7293936" cy="1212111"/>
          </a:xfrm>
          <a:prstGeom prst="rect">
            <a:avLst/>
          </a:prstGeom>
        </p:spPr>
      </p:pic>
      <p:grpSp>
        <p:nvGrpSpPr>
          <p:cNvPr id="8" name="Skupina 7">
            <a:extLst>
              <a:ext uri="{FF2B5EF4-FFF2-40B4-BE49-F238E27FC236}">
                <a16:creationId xmlns:a16="http://schemas.microsoft.com/office/drawing/2014/main" id="{0352E0AA-DF95-4372-A87D-36583B5E6486}"/>
              </a:ext>
            </a:extLst>
          </p:cNvPr>
          <p:cNvGrpSpPr/>
          <p:nvPr/>
        </p:nvGrpSpPr>
        <p:grpSpPr>
          <a:xfrm>
            <a:off x="9743440" y="3302000"/>
            <a:ext cx="1150439" cy="1107440"/>
            <a:chOff x="9743440" y="3302000"/>
            <a:chExt cx="1150439" cy="1107440"/>
          </a:xfrm>
        </p:grpSpPr>
        <p:sp>
          <p:nvSpPr>
            <p:cNvPr id="5" name="Šipka: dolů 4">
              <a:extLst>
                <a:ext uri="{FF2B5EF4-FFF2-40B4-BE49-F238E27FC236}">
                  <a16:creationId xmlns:a16="http://schemas.microsoft.com/office/drawing/2014/main" id="{6E9104D7-3977-4D70-A681-76C8D5C64D0C}"/>
                </a:ext>
              </a:extLst>
            </p:cNvPr>
            <p:cNvSpPr/>
            <p:nvPr/>
          </p:nvSpPr>
          <p:spPr>
            <a:xfrm>
              <a:off x="9743440" y="3302000"/>
              <a:ext cx="223520" cy="110744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2298" name="Picture 10" descr="Jak využít čas? | Finance | NašeInfo.cz - návody, rady...">
              <a:extLst>
                <a:ext uri="{FF2B5EF4-FFF2-40B4-BE49-F238E27FC236}">
                  <a16:creationId xmlns:a16="http://schemas.microsoft.com/office/drawing/2014/main" id="{50D31BA8-176A-4366-BD1A-4BC14C17C9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6227" y="3352800"/>
              <a:ext cx="927652" cy="8534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34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1B193F18-63A0-4CFF-898C-8802011A254B}"/>
              </a:ext>
            </a:extLst>
          </p:cNvPr>
          <p:cNvSpPr/>
          <p:nvPr/>
        </p:nvSpPr>
        <p:spPr>
          <a:xfrm>
            <a:off x="0" y="626843"/>
            <a:ext cx="12192000" cy="5706329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BE0F21D-26DE-420F-AFF4-ECF61910C242}"/>
              </a:ext>
            </a:extLst>
          </p:cNvPr>
          <p:cNvSpPr/>
          <p:nvPr/>
        </p:nvSpPr>
        <p:spPr>
          <a:xfrm>
            <a:off x="0" y="521"/>
            <a:ext cx="12192000" cy="7177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/>
                </a:solidFill>
              </a:rPr>
              <a:t>STRUKTURA DAT shromažďovaných v projektu GENESIS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EBC01B5-1F0F-4918-8C26-B3F6FF993C59}"/>
              </a:ext>
            </a:extLst>
          </p:cNvPr>
          <p:cNvSpPr/>
          <p:nvPr/>
        </p:nvSpPr>
        <p:spPr>
          <a:xfrm>
            <a:off x="0" y="718283"/>
            <a:ext cx="12192000" cy="7177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chemeClr val="bg2"/>
                </a:solidFill>
              </a:rPr>
              <a:t>2</a:t>
            </a:r>
            <a:r>
              <a:rPr lang="en-US" b="1" dirty="0">
                <a:solidFill>
                  <a:schemeClr val="bg2"/>
                </a:solidFill>
              </a:rPr>
              <a:t>. </a:t>
            </a:r>
            <a:r>
              <a:rPr lang="cs-CZ" b="1" dirty="0">
                <a:solidFill>
                  <a:schemeClr val="bg2"/>
                </a:solidFill>
              </a:rPr>
              <a:t>PATHOLOGY</a:t>
            </a:r>
            <a:r>
              <a:rPr lang="en-US" b="1" dirty="0">
                <a:solidFill>
                  <a:schemeClr val="bg2"/>
                </a:solidFill>
              </a:rPr>
              <a:t> part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0270B89-C631-4251-8B64-617030D28172}"/>
              </a:ext>
            </a:extLst>
          </p:cNvPr>
          <p:cNvSpPr/>
          <p:nvPr/>
        </p:nvSpPr>
        <p:spPr>
          <a:xfrm>
            <a:off x="0" y="1436046"/>
            <a:ext cx="12192000" cy="717763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chemeClr val="bg2"/>
                </a:solidFill>
              </a:rPr>
              <a:t>2</a:t>
            </a:r>
            <a:r>
              <a:rPr lang="en-US" b="1" dirty="0">
                <a:solidFill>
                  <a:schemeClr val="bg2"/>
                </a:solidFill>
              </a:rPr>
              <a:t>.</a:t>
            </a:r>
            <a:r>
              <a:rPr lang="cs-CZ" b="1" dirty="0">
                <a:solidFill>
                  <a:schemeClr val="bg2"/>
                </a:solidFill>
              </a:rPr>
              <a:t>2</a:t>
            </a:r>
            <a:r>
              <a:rPr lang="en-US" b="1" dirty="0">
                <a:solidFill>
                  <a:schemeClr val="bg2"/>
                </a:solidFill>
              </a:rPr>
              <a:t>. </a:t>
            </a:r>
            <a:r>
              <a:rPr lang="cs-CZ" b="1" dirty="0">
                <a:solidFill>
                  <a:schemeClr val="bg2"/>
                </a:solidFill>
              </a:rPr>
              <a:t>Sample </a:t>
            </a:r>
            <a:r>
              <a:rPr lang="cs-CZ" b="1" dirty="0" err="1">
                <a:solidFill>
                  <a:schemeClr val="bg2"/>
                </a:solidFill>
              </a:rPr>
              <a:t>information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9" name="Podnadpis 2">
            <a:extLst>
              <a:ext uri="{FF2B5EF4-FFF2-40B4-BE49-F238E27FC236}">
                <a16:creationId xmlns:a16="http://schemas.microsoft.com/office/drawing/2014/main" id="{7D5590CB-2E43-4E6E-9A24-105A9745EB20}"/>
              </a:ext>
            </a:extLst>
          </p:cNvPr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en-US" sz="2000" cap="none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9A656B1-9E06-4D38-8088-5C0EB1E37D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16" t="45267" r="24666" b="26644"/>
          <a:stretch/>
        </p:blipFill>
        <p:spPr>
          <a:xfrm>
            <a:off x="1381145" y="2871572"/>
            <a:ext cx="9429710" cy="2174240"/>
          </a:xfrm>
          <a:prstGeom prst="rect">
            <a:avLst/>
          </a:prstGeom>
        </p:spPr>
      </p:pic>
      <p:sp>
        <p:nvSpPr>
          <p:cNvPr id="13" name="Ovál 12">
            <a:extLst>
              <a:ext uri="{FF2B5EF4-FFF2-40B4-BE49-F238E27FC236}">
                <a16:creationId xmlns:a16="http://schemas.microsoft.com/office/drawing/2014/main" id="{C804BF99-15EE-4333-B27B-4F1AD71A7AA5}"/>
              </a:ext>
            </a:extLst>
          </p:cNvPr>
          <p:cNvSpPr/>
          <p:nvPr/>
        </p:nvSpPr>
        <p:spPr>
          <a:xfrm>
            <a:off x="1493520" y="4155440"/>
            <a:ext cx="2448560" cy="7213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212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1B193F18-63A0-4CFF-898C-8802011A254B}"/>
              </a:ext>
            </a:extLst>
          </p:cNvPr>
          <p:cNvSpPr/>
          <p:nvPr/>
        </p:nvSpPr>
        <p:spPr>
          <a:xfrm>
            <a:off x="-3325" y="871478"/>
            <a:ext cx="12192000" cy="546552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BE0F21D-26DE-420F-AFF4-ECF61910C242}"/>
              </a:ext>
            </a:extLst>
          </p:cNvPr>
          <p:cNvSpPr/>
          <p:nvPr/>
        </p:nvSpPr>
        <p:spPr>
          <a:xfrm>
            <a:off x="0" y="521"/>
            <a:ext cx="12192000" cy="7177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/>
                </a:solidFill>
              </a:rPr>
              <a:t>STRUKTURA DAT shromažďovaných v projektu GENESIS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EBC01B5-1F0F-4918-8C26-B3F6FF993C59}"/>
              </a:ext>
            </a:extLst>
          </p:cNvPr>
          <p:cNvSpPr/>
          <p:nvPr/>
        </p:nvSpPr>
        <p:spPr>
          <a:xfrm>
            <a:off x="0" y="718283"/>
            <a:ext cx="12192000" cy="7177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chemeClr val="bg2"/>
                </a:solidFill>
              </a:rPr>
              <a:t>2</a:t>
            </a:r>
            <a:r>
              <a:rPr lang="en-US" b="1" dirty="0">
                <a:solidFill>
                  <a:schemeClr val="bg2"/>
                </a:solidFill>
              </a:rPr>
              <a:t>. </a:t>
            </a:r>
            <a:r>
              <a:rPr lang="cs-CZ" b="1" dirty="0">
                <a:solidFill>
                  <a:schemeClr val="bg2"/>
                </a:solidFill>
              </a:rPr>
              <a:t>PATHOLOGY</a:t>
            </a:r>
            <a:r>
              <a:rPr lang="en-US" b="1" dirty="0">
                <a:solidFill>
                  <a:schemeClr val="bg2"/>
                </a:solidFill>
              </a:rPr>
              <a:t> part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0270B89-C631-4251-8B64-617030D28172}"/>
              </a:ext>
            </a:extLst>
          </p:cNvPr>
          <p:cNvSpPr/>
          <p:nvPr/>
        </p:nvSpPr>
        <p:spPr>
          <a:xfrm>
            <a:off x="0" y="1436046"/>
            <a:ext cx="12192000" cy="717763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chemeClr val="bg2"/>
                </a:solidFill>
              </a:rPr>
              <a:t>2</a:t>
            </a:r>
            <a:r>
              <a:rPr lang="en-US" b="1" dirty="0">
                <a:solidFill>
                  <a:schemeClr val="bg2"/>
                </a:solidFill>
              </a:rPr>
              <a:t>.</a:t>
            </a:r>
            <a:r>
              <a:rPr lang="cs-CZ" b="1" dirty="0">
                <a:solidFill>
                  <a:schemeClr val="bg2"/>
                </a:solidFill>
              </a:rPr>
              <a:t>3</a:t>
            </a:r>
            <a:r>
              <a:rPr lang="en-US" b="1" dirty="0">
                <a:solidFill>
                  <a:schemeClr val="bg2"/>
                </a:solidFill>
              </a:rPr>
              <a:t>. </a:t>
            </a:r>
            <a:r>
              <a:rPr lang="cs-CZ" b="1" dirty="0">
                <a:solidFill>
                  <a:schemeClr val="bg2"/>
                </a:solidFill>
              </a:rPr>
              <a:t>NGS </a:t>
            </a:r>
            <a:r>
              <a:rPr lang="cs-CZ" b="1" dirty="0" err="1">
                <a:solidFill>
                  <a:schemeClr val="bg2"/>
                </a:solidFill>
              </a:rPr>
              <a:t>method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9" name="Podnadpis 2">
            <a:extLst>
              <a:ext uri="{FF2B5EF4-FFF2-40B4-BE49-F238E27FC236}">
                <a16:creationId xmlns:a16="http://schemas.microsoft.com/office/drawing/2014/main" id="{7D5590CB-2E43-4E6E-9A24-105A9745EB20}"/>
              </a:ext>
            </a:extLst>
          </p:cNvPr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en-US" sz="2000" cap="none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B3EFC729-DF60-41DE-8F6A-1BDC1C3C423B}"/>
              </a:ext>
            </a:extLst>
          </p:cNvPr>
          <p:cNvGrpSpPr/>
          <p:nvPr/>
        </p:nvGrpSpPr>
        <p:grpSpPr>
          <a:xfrm>
            <a:off x="744500" y="2519916"/>
            <a:ext cx="10760149" cy="2728613"/>
            <a:chOff x="744500" y="2519916"/>
            <a:chExt cx="10760149" cy="2728613"/>
          </a:xfrm>
        </p:grpSpPr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97E96745-CB44-49DF-A245-CE134969BE45}"/>
                </a:ext>
              </a:extLst>
            </p:cNvPr>
            <p:cNvSpPr txBox="1"/>
            <p:nvPr/>
          </p:nvSpPr>
          <p:spPr>
            <a:xfrm>
              <a:off x="744501" y="4602198"/>
              <a:ext cx="10760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800" i="1" dirty="0">
                  <a:solidFill>
                    <a:srgbClr val="000000"/>
                  </a:solidFill>
                  <a:effectLst/>
                  <a:latin typeface="Arial Nova" panose="020B05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*</a:t>
              </a:r>
              <a:r>
                <a:rPr lang="en-AU" sz="1800" i="1" dirty="0">
                  <a:solidFill>
                    <a:srgbClr val="000000"/>
                  </a:solidFill>
                  <a:effectLst/>
                  <a:latin typeface="Arial Nova" panose="020B05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 case of customized panel, list of the genes and/or fusion genes should be provided in separate file</a:t>
              </a:r>
              <a:endPara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cs-CZ" dirty="0"/>
            </a:p>
          </p:txBody>
        </p:sp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A3F1EC49-3DD1-47A6-A493-C51577EF65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9" t="37738" r="11047" b="30522"/>
            <a:stretch/>
          </p:blipFill>
          <p:spPr>
            <a:xfrm>
              <a:off x="744500" y="2519916"/>
              <a:ext cx="10760149" cy="2077951"/>
            </a:xfrm>
            <a:prstGeom prst="rect">
              <a:avLst/>
            </a:prstGeom>
          </p:spPr>
        </p:pic>
      </p:grpSp>
      <p:sp>
        <p:nvSpPr>
          <p:cNvPr id="12" name="Ovál 11">
            <a:extLst>
              <a:ext uri="{FF2B5EF4-FFF2-40B4-BE49-F238E27FC236}">
                <a16:creationId xmlns:a16="http://schemas.microsoft.com/office/drawing/2014/main" id="{1C492971-D572-4277-A4F8-1F96EE102BA0}"/>
              </a:ext>
            </a:extLst>
          </p:cNvPr>
          <p:cNvSpPr/>
          <p:nvPr/>
        </p:nvSpPr>
        <p:spPr>
          <a:xfrm>
            <a:off x="9458960" y="2759017"/>
            <a:ext cx="2194560" cy="4659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965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1B193F18-63A0-4CFF-898C-8802011A254B}"/>
              </a:ext>
            </a:extLst>
          </p:cNvPr>
          <p:cNvSpPr/>
          <p:nvPr/>
        </p:nvSpPr>
        <p:spPr>
          <a:xfrm>
            <a:off x="-3325" y="882110"/>
            <a:ext cx="12192000" cy="5444263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BE0F21D-26DE-420F-AFF4-ECF61910C242}"/>
              </a:ext>
            </a:extLst>
          </p:cNvPr>
          <p:cNvSpPr/>
          <p:nvPr/>
        </p:nvSpPr>
        <p:spPr>
          <a:xfrm>
            <a:off x="0" y="521"/>
            <a:ext cx="12192000" cy="7177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/>
                </a:solidFill>
              </a:rPr>
              <a:t>STRUKTURA DAT shromažďovaných v projektu GENESIS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EBC01B5-1F0F-4918-8C26-B3F6FF993C59}"/>
              </a:ext>
            </a:extLst>
          </p:cNvPr>
          <p:cNvSpPr/>
          <p:nvPr/>
        </p:nvSpPr>
        <p:spPr>
          <a:xfrm>
            <a:off x="0" y="718283"/>
            <a:ext cx="12192000" cy="7177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chemeClr val="bg2"/>
                </a:solidFill>
              </a:rPr>
              <a:t>2</a:t>
            </a:r>
            <a:r>
              <a:rPr lang="en-US" b="1" dirty="0">
                <a:solidFill>
                  <a:schemeClr val="bg2"/>
                </a:solidFill>
              </a:rPr>
              <a:t>. </a:t>
            </a:r>
            <a:r>
              <a:rPr lang="cs-CZ" b="1" dirty="0">
                <a:solidFill>
                  <a:schemeClr val="bg2"/>
                </a:solidFill>
              </a:rPr>
              <a:t>PATHOLOGY</a:t>
            </a:r>
            <a:r>
              <a:rPr lang="en-US" b="1" dirty="0">
                <a:solidFill>
                  <a:schemeClr val="bg2"/>
                </a:solidFill>
              </a:rPr>
              <a:t> part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0270B89-C631-4251-8B64-617030D28172}"/>
              </a:ext>
            </a:extLst>
          </p:cNvPr>
          <p:cNvSpPr/>
          <p:nvPr/>
        </p:nvSpPr>
        <p:spPr>
          <a:xfrm>
            <a:off x="0" y="1436046"/>
            <a:ext cx="12192000" cy="717763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chemeClr val="bg2"/>
                </a:solidFill>
              </a:rPr>
              <a:t>2</a:t>
            </a:r>
            <a:r>
              <a:rPr lang="en-US" b="1" dirty="0">
                <a:solidFill>
                  <a:schemeClr val="bg2"/>
                </a:solidFill>
              </a:rPr>
              <a:t>.</a:t>
            </a:r>
            <a:r>
              <a:rPr lang="cs-CZ" b="1" dirty="0">
                <a:solidFill>
                  <a:schemeClr val="bg2"/>
                </a:solidFill>
              </a:rPr>
              <a:t>4</a:t>
            </a:r>
            <a:r>
              <a:rPr lang="en-US" b="1" dirty="0">
                <a:solidFill>
                  <a:schemeClr val="bg2"/>
                </a:solidFill>
              </a:rPr>
              <a:t>. </a:t>
            </a:r>
            <a:r>
              <a:rPr lang="cs-CZ" b="1" dirty="0">
                <a:solidFill>
                  <a:schemeClr val="bg2"/>
                </a:solidFill>
              </a:rPr>
              <a:t>NGS </a:t>
            </a:r>
            <a:r>
              <a:rPr lang="cs-CZ" b="1" dirty="0" err="1">
                <a:solidFill>
                  <a:schemeClr val="bg2"/>
                </a:solidFill>
              </a:rPr>
              <a:t>results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9" name="Podnadpis 2">
            <a:extLst>
              <a:ext uri="{FF2B5EF4-FFF2-40B4-BE49-F238E27FC236}">
                <a16:creationId xmlns:a16="http://schemas.microsoft.com/office/drawing/2014/main" id="{7D5590CB-2E43-4E6E-9A24-105A9745EB20}"/>
              </a:ext>
            </a:extLst>
          </p:cNvPr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en-US" sz="2000" cap="none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B182560-B0EE-41AC-B74E-6CD5408FC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3" t="58364" r="25959" b="16463"/>
          <a:stretch/>
        </p:blipFill>
        <p:spPr>
          <a:xfrm>
            <a:off x="1664217" y="3056146"/>
            <a:ext cx="8920716" cy="1648046"/>
          </a:xfrm>
          <a:prstGeom prst="rect">
            <a:avLst/>
          </a:prstGeom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D504D7AE-C118-4970-B2D4-50F57A5706B9}"/>
              </a:ext>
            </a:extLst>
          </p:cNvPr>
          <p:cNvSpPr/>
          <p:nvPr/>
        </p:nvSpPr>
        <p:spPr>
          <a:xfrm>
            <a:off x="6624320" y="4360400"/>
            <a:ext cx="1097280" cy="4872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17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1B193F18-63A0-4CFF-898C-8802011A254B}"/>
              </a:ext>
            </a:extLst>
          </p:cNvPr>
          <p:cNvSpPr/>
          <p:nvPr/>
        </p:nvSpPr>
        <p:spPr>
          <a:xfrm>
            <a:off x="-3325" y="871477"/>
            <a:ext cx="12192000" cy="5454895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7BE0F21D-26DE-420F-AFF4-ECF61910C242}"/>
              </a:ext>
            </a:extLst>
          </p:cNvPr>
          <p:cNvSpPr/>
          <p:nvPr/>
        </p:nvSpPr>
        <p:spPr>
          <a:xfrm>
            <a:off x="0" y="521"/>
            <a:ext cx="12192000" cy="7177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2"/>
                </a:solidFill>
              </a:rPr>
              <a:t>STRUKTURA DAT shromažďovaných v projektu GENESIS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EBC01B5-1F0F-4918-8C26-B3F6FF993C59}"/>
              </a:ext>
            </a:extLst>
          </p:cNvPr>
          <p:cNvSpPr/>
          <p:nvPr/>
        </p:nvSpPr>
        <p:spPr>
          <a:xfrm>
            <a:off x="0" y="718283"/>
            <a:ext cx="12192000" cy="71776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chemeClr val="bg2"/>
                </a:solidFill>
              </a:rPr>
              <a:t>2</a:t>
            </a:r>
            <a:r>
              <a:rPr lang="en-US" b="1" dirty="0">
                <a:solidFill>
                  <a:schemeClr val="bg2"/>
                </a:solidFill>
              </a:rPr>
              <a:t>. </a:t>
            </a:r>
            <a:r>
              <a:rPr lang="cs-CZ" b="1" dirty="0">
                <a:solidFill>
                  <a:schemeClr val="bg2"/>
                </a:solidFill>
              </a:rPr>
              <a:t>PATHOLOGY</a:t>
            </a:r>
            <a:r>
              <a:rPr lang="en-US" b="1" dirty="0">
                <a:solidFill>
                  <a:schemeClr val="bg2"/>
                </a:solidFill>
              </a:rPr>
              <a:t> part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40270B89-C631-4251-8B64-617030D28172}"/>
              </a:ext>
            </a:extLst>
          </p:cNvPr>
          <p:cNvSpPr/>
          <p:nvPr/>
        </p:nvSpPr>
        <p:spPr>
          <a:xfrm>
            <a:off x="0" y="1436046"/>
            <a:ext cx="12192000" cy="717763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chemeClr val="bg2"/>
                </a:solidFill>
              </a:rPr>
              <a:t>2</a:t>
            </a:r>
            <a:r>
              <a:rPr lang="en-US" b="1" dirty="0">
                <a:solidFill>
                  <a:schemeClr val="bg2"/>
                </a:solidFill>
              </a:rPr>
              <a:t>.</a:t>
            </a:r>
            <a:r>
              <a:rPr lang="cs-CZ" b="1" dirty="0">
                <a:solidFill>
                  <a:schemeClr val="bg2"/>
                </a:solidFill>
              </a:rPr>
              <a:t>4</a:t>
            </a:r>
            <a:r>
              <a:rPr lang="en-US" b="1" dirty="0">
                <a:solidFill>
                  <a:schemeClr val="bg2"/>
                </a:solidFill>
              </a:rPr>
              <a:t>. </a:t>
            </a:r>
            <a:r>
              <a:rPr lang="cs-CZ" b="1" dirty="0">
                <a:solidFill>
                  <a:schemeClr val="bg2"/>
                </a:solidFill>
              </a:rPr>
              <a:t>NGS </a:t>
            </a:r>
            <a:r>
              <a:rPr lang="cs-CZ" b="1" dirty="0" err="1">
                <a:solidFill>
                  <a:schemeClr val="bg2"/>
                </a:solidFill>
              </a:rPr>
              <a:t>results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9" name="Podnadpis 2">
            <a:extLst>
              <a:ext uri="{FF2B5EF4-FFF2-40B4-BE49-F238E27FC236}">
                <a16:creationId xmlns:a16="http://schemas.microsoft.com/office/drawing/2014/main" id="{7D5590CB-2E43-4E6E-9A24-105A9745EB20}"/>
              </a:ext>
            </a:extLst>
          </p:cNvPr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en-US" sz="2000" cap="none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DBA72CA7-0681-4210-B398-B99AC80958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1" t="34388" r="25086" b="54273"/>
          <a:stretch/>
        </p:blipFill>
        <p:spPr>
          <a:xfrm>
            <a:off x="839455" y="2840538"/>
            <a:ext cx="10570240" cy="935595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B3B16747-4289-43ED-ADC1-665973730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1" t="45625" r="25086" b="46884"/>
          <a:stretch/>
        </p:blipFill>
        <p:spPr>
          <a:xfrm>
            <a:off x="839455" y="3776133"/>
            <a:ext cx="10570240" cy="618066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991CA617-F8B1-4FFF-852B-55D83EAC1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1" t="52706" r="25086" b="42173"/>
          <a:stretch/>
        </p:blipFill>
        <p:spPr>
          <a:xfrm>
            <a:off x="839455" y="4372683"/>
            <a:ext cx="10570240" cy="42257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3F5C8E7-D590-431F-B47A-568254AA3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156" y="1514896"/>
            <a:ext cx="4009360" cy="40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ál 12">
            <a:extLst>
              <a:ext uri="{FF2B5EF4-FFF2-40B4-BE49-F238E27FC236}">
                <a16:creationId xmlns:a16="http://schemas.microsoft.com/office/drawing/2014/main" id="{B3486A32-1AD1-40F7-B062-4F35E9FD317D}"/>
              </a:ext>
            </a:extLst>
          </p:cNvPr>
          <p:cNvSpPr/>
          <p:nvPr/>
        </p:nvSpPr>
        <p:spPr>
          <a:xfrm>
            <a:off x="8418784" y="2511971"/>
            <a:ext cx="3267902" cy="14164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7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E34C5845-784B-4119-B5B1-B9E472022663}"/>
              </a:ext>
            </a:extLst>
          </p:cNvPr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cs-CZ" sz="2000" cap="none" dirty="0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8CEC7745-F5FC-4594-BC6B-4B2C10501A06}"/>
              </a:ext>
            </a:extLst>
          </p:cNvPr>
          <p:cNvSpPr/>
          <p:nvPr/>
        </p:nvSpPr>
        <p:spPr>
          <a:xfrm>
            <a:off x="-3324" y="1084521"/>
            <a:ext cx="12192000" cy="1722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solidFill>
                  <a:srgbClr val="002060"/>
                </a:solidFill>
                <a:latin typeface="+mj-lt"/>
              </a:rPr>
              <a:t>Chceme </a:t>
            </a:r>
            <a:r>
              <a:rPr lang="cs-CZ" sz="4000" b="1" u="sng" dirty="0">
                <a:solidFill>
                  <a:srgbClr val="002060"/>
                </a:solidFill>
                <a:latin typeface="+mj-lt"/>
              </a:rPr>
              <a:t>maximum odpovědí </a:t>
            </a:r>
            <a:r>
              <a:rPr lang="cs-CZ" sz="4000" b="1" dirty="0">
                <a:solidFill>
                  <a:srgbClr val="002060"/>
                </a:solidFill>
                <a:latin typeface="+mj-lt"/>
              </a:rPr>
              <a:t>na naše otázky, </a:t>
            </a:r>
            <a:br>
              <a:rPr lang="cs-CZ" sz="4000" b="1" dirty="0">
                <a:solidFill>
                  <a:srgbClr val="002060"/>
                </a:solidFill>
                <a:latin typeface="+mj-lt"/>
              </a:rPr>
            </a:br>
            <a:r>
              <a:rPr lang="cs-CZ" sz="4000" b="1" dirty="0">
                <a:solidFill>
                  <a:srgbClr val="002060"/>
                </a:solidFill>
                <a:latin typeface="+mj-lt"/>
              </a:rPr>
              <a:t>ale </a:t>
            </a:r>
            <a:r>
              <a:rPr lang="cs-CZ" sz="4000" b="1" u="sng" dirty="0">
                <a:solidFill>
                  <a:srgbClr val="002060"/>
                </a:solidFill>
                <a:latin typeface="+mj-lt"/>
              </a:rPr>
              <a:t>minimalizovat sběr dat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1A1BA90-4C6E-4EE4-8B51-EDF98D5E027F}"/>
              </a:ext>
            </a:extLst>
          </p:cNvPr>
          <p:cNvSpPr/>
          <p:nvPr/>
        </p:nvSpPr>
        <p:spPr>
          <a:xfrm>
            <a:off x="-3324" y="2806994"/>
            <a:ext cx="12192000" cy="1331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1" dirty="0">
                <a:solidFill>
                  <a:srgbClr val="002060"/>
                </a:solidFill>
                <a:latin typeface="+mj-lt"/>
              </a:rPr>
              <a:t>Nesbíráme žádná nová data, pouze propojujeme </a:t>
            </a:r>
            <a:br>
              <a:rPr lang="cs-CZ" sz="4000" b="1" dirty="0">
                <a:solidFill>
                  <a:srgbClr val="002060"/>
                </a:solidFill>
                <a:latin typeface="+mj-lt"/>
              </a:rPr>
            </a:br>
            <a:r>
              <a:rPr lang="cs-CZ" sz="4000" b="1" dirty="0">
                <a:solidFill>
                  <a:srgbClr val="002060"/>
                </a:solidFill>
                <a:latin typeface="+mj-lt"/>
              </a:rPr>
              <a:t>již </a:t>
            </a:r>
            <a:r>
              <a:rPr lang="cs-CZ" sz="4000" b="1" u="sng" dirty="0">
                <a:solidFill>
                  <a:srgbClr val="002060"/>
                </a:solidFill>
                <a:latin typeface="+mj-lt"/>
              </a:rPr>
              <a:t>existující zdroje (RWD)</a:t>
            </a:r>
            <a:r>
              <a:rPr lang="cs-CZ" sz="4000" b="1" dirty="0">
                <a:solidFill>
                  <a:srgbClr val="002060"/>
                </a:solidFill>
                <a:latin typeface="+mj-lt"/>
              </a:rPr>
              <a:t>.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AAF0DEB-A319-41C7-96BD-F49E589FA10F}"/>
              </a:ext>
            </a:extLst>
          </p:cNvPr>
          <p:cNvSpPr/>
          <p:nvPr/>
        </p:nvSpPr>
        <p:spPr>
          <a:xfrm>
            <a:off x="222" y="4309733"/>
            <a:ext cx="12192000" cy="1331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>
                <a:solidFill>
                  <a:srgbClr val="002060"/>
                </a:solidFill>
                <a:latin typeface="+mj-lt"/>
              </a:rPr>
              <a:t>GENESIS</a:t>
            </a:r>
          </a:p>
        </p:txBody>
      </p:sp>
    </p:spTree>
    <p:extLst>
      <p:ext uri="{BB962C8B-B14F-4D97-AF65-F5344CB8AC3E}">
        <p14:creationId xmlns:p14="http://schemas.microsoft.com/office/powerpoint/2010/main" val="83681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354667" y="2457450"/>
            <a:ext cx="10096500" cy="1187450"/>
          </a:xfrm>
        </p:spPr>
        <p:txBody>
          <a:bodyPr/>
          <a:lstStyle/>
          <a:p>
            <a:pPr algn="ctr" eaLnBrk="1" hangingPunct="1"/>
            <a:r>
              <a:rPr lang="cs-CZ" altLang="cs-CZ" dirty="0"/>
              <a:t>Děkuji za pozornost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048" y="3560629"/>
            <a:ext cx="3603738" cy="85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dnadpis 2"/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F0063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cs-CZ" sz="2000" b="0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Arial" panose="020B0604020202020204" pitchFamily="34" charset="0"/>
              </a:rPr>
              <a:t>www.pharmaround.cz</a:t>
            </a:r>
          </a:p>
        </p:txBody>
      </p:sp>
    </p:spTree>
    <p:extLst>
      <p:ext uri="{BB962C8B-B14F-4D97-AF65-F5344CB8AC3E}">
        <p14:creationId xmlns:p14="http://schemas.microsoft.com/office/powerpoint/2010/main" val="74308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BF0361-DF76-4683-B494-DC7DAED75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639" y="965200"/>
            <a:ext cx="11686162" cy="2052320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cs-CZ" sz="48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Pro zlepšení léčby pacientů </a:t>
            </a:r>
            <a:br>
              <a:rPr lang="cs-CZ" sz="48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</a:br>
            <a:r>
              <a:rPr lang="cs-CZ" sz="48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nestačí jen </a:t>
            </a:r>
            <a:r>
              <a:rPr lang="cs-CZ" sz="4800" b="1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vyvíjet a registrovat nové přípravky</a:t>
            </a:r>
            <a:r>
              <a:rPr lang="cs-CZ" sz="48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A38119BF-D477-441C-A238-F4E3FA71BB6D}"/>
              </a:ext>
            </a:extLst>
          </p:cNvPr>
          <p:cNvSpPr txBox="1">
            <a:spLocks/>
          </p:cNvSpPr>
          <p:nvPr/>
        </p:nvSpPr>
        <p:spPr>
          <a:xfrm>
            <a:off x="202119" y="3550920"/>
            <a:ext cx="11686162" cy="1564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Font typeface="Wingdings 2" pitchFamily="18" charset="2"/>
              <a:buNone/>
            </a:pPr>
            <a:r>
              <a:rPr lang="cs-CZ" sz="48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Je nutné současně </a:t>
            </a:r>
            <a:r>
              <a:rPr lang="cs-CZ" sz="4800" b="1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inteligentně využívat </a:t>
            </a:r>
          </a:p>
          <a:p>
            <a:pPr marL="0" indent="0" algn="ctr">
              <a:spcBef>
                <a:spcPct val="0"/>
              </a:spcBef>
              <a:buFont typeface="Wingdings 2" pitchFamily="18" charset="2"/>
              <a:buNone/>
            </a:pPr>
            <a:r>
              <a:rPr lang="cs-CZ" sz="4800" b="1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existující data (RWE)</a:t>
            </a:r>
            <a:r>
              <a:rPr lang="cs-CZ" sz="48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 z klinické praxe. 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EA0FEFD9-AA73-42B8-BF3B-7E9D00D37383}"/>
              </a:ext>
            </a:extLst>
          </p:cNvPr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cs-CZ" sz="2000" cap="none" dirty="0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</p:spTree>
    <p:extLst>
      <p:ext uri="{BB962C8B-B14F-4D97-AF65-F5344CB8AC3E}">
        <p14:creationId xmlns:p14="http://schemas.microsoft.com/office/powerpoint/2010/main" val="324363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id="{2A7E8F9B-74C6-4C4F-AB5C-3B74288E1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F16A5287-D14A-4971-B236-F3AAE0D8371C}"/>
              </a:ext>
            </a:extLst>
          </p:cNvPr>
          <p:cNvGrpSpPr/>
          <p:nvPr/>
        </p:nvGrpSpPr>
        <p:grpSpPr>
          <a:xfrm>
            <a:off x="211608" y="1029023"/>
            <a:ext cx="4547983" cy="2662319"/>
            <a:chOff x="306648" y="1554481"/>
            <a:chExt cx="4547983" cy="2662319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0EAAD429-5468-4BD3-BAEA-08AC6C0C98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648" y="1755204"/>
              <a:ext cx="4547983" cy="2461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bdélník: se zakulacenými rohy 18">
              <a:extLst>
                <a:ext uri="{FF2B5EF4-FFF2-40B4-BE49-F238E27FC236}">
                  <a16:creationId xmlns:a16="http://schemas.microsoft.com/office/drawing/2014/main" id="{9594CD7F-9091-4F39-B622-9494480EB7E0}"/>
                </a:ext>
              </a:extLst>
            </p:cNvPr>
            <p:cNvSpPr/>
            <p:nvPr/>
          </p:nvSpPr>
          <p:spPr>
            <a:xfrm>
              <a:off x="1463040" y="1554481"/>
              <a:ext cx="2021840" cy="554186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600" b="1" dirty="0">
                  <a:solidFill>
                    <a:schemeClr val="bg2"/>
                  </a:solidFill>
                </a:rPr>
                <a:t>1. KLINICKÉ STUDIE</a:t>
              </a:r>
            </a:p>
          </p:txBody>
        </p:sp>
      </p:grpSp>
      <p:sp>
        <p:nvSpPr>
          <p:cNvPr id="6" name="Nadpis 1">
            <a:extLst>
              <a:ext uri="{FF2B5EF4-FFF2-40B4-BE49-F238E27FC236}">
                <a16:creationId xmlns:a16="http://schemas.microsoft.com/office/drawing/2014/main" id="{C417E63C-ED7A-45B9-BBF2-44DEB71EFE1A}"/>
              </a:ext>
            </a:extLst>
          </p:cNvPr>
          <p:cNvSpPr>
            <a:spLocks noGrp="1"/>
          </p:cNvSpPr>
          <p:nvPr/>
        </p:nvSpPr>
        <p:spPr>
          <a:xfrm>
            <a:off x="294231" y="272332"/>
            <a:ext cx="11686162" cy="5507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242F7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b="1" dirty="0"/>
              <a:t>TRADIČNÍ</a:t>
            </a:r>
            <a:r>
              <a:rPr lang="cs-CZ" sz="2800" dirty="0"/>
              <a:t> MODEL ZAVÁDĚNÍ NOVÝCH TECHNOLOGIÍ </a:t>
            </a:r>
            <a:br>
              <a:rPr lang="cs-CZ" sz="2800" dirty="0"/>
            </a:br>
            <a:r>
              <a:rPr lang="cs-CZ" sz="2800" dirty="0"/>
              <a:t>A PŘÍPRAVKŮ DO KLINICKÉ PRAXE 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745F9E9B-19B8-4BBC-B64E-1E0E65DB78EA}"/>
              </a:ext>
            </a:extLst>
          </p:cNvPr>
          <p:cNvGrpSpPr/>
          <p:nvPr/>
        </p:nvGrpSpPr>
        <p:grpSpPr>
          <a:xfrm>
            <a:off x="5903891" y="1331237"/>
            <a:ext cx="5873302" cy="2668343"/>
            <a:chOff x="5998931" y="1643335"/>
            <a:chExt cx="5873302" cy="2668343"/>
          </a:xfrm>
        </p:grpSpPr>
        <p:sp>
          <p:nvSpPr>
            <p:cNvPr id="14" name="Šipka: doprava 13">
              <a:extLst>
                <a:ext uri="{FF2B5EF4-FFF2-40B4-BE49-F238E27FC236}">
                  <a16:creationId xmlns:a16="http://schemas.microsoft.com/office/drawing/2014/main" id="{221A54E4-80B7-44CC-B789-E33127FEF7BF}"/>
                </a:ext>
              </a:extLst>
            </p:cNvPr>
            <p:cNvSpPr/>
            <p:nvPr/>
          </p:nvSpPr>
          <p:spPr>
            <a:xfrm rot="18580239">
              <a:off x="5447710" y="3091555"/>
              <a:ext cx="2155693" cy="284554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C8738C9B-87CE-4481-8364-45DBAD052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8284" y="1643335"/>
              <a:ext cx="4103949" cy="2308472"/>
            </a:xfrm>
            <a:prstGeom prst="rect">
              <a:avLst/>
            </a:prstGeom>
          </p:spPr>
        </p:pic>
        <p:sp>
          <p:nvSpPr>
            <p:cNvPr id="16" name="Obdélník: se zakulacenými rohy 15">
              <a:extLst>
                <a:ext uri="{FF2B5EF4-FFF2-40B4-BE49-F238E27FC236}">
                  <a16:creationId xmlns:a16="http://schemas.microsoft.com/office/drawing/2014/main" id="{2E5E26FA-47DE-4090-B167-D2139B2CCABB}"/>
                </a:ext>
              </a:extLst>
            </p:cNvPr>
            <p:cNvSpPr/>
            <p:nvPr/>
          </p:nvSpPr>
          <p:spPr>
            <a:xfrm>
              <a:off x="5998931" y="2949323"/>
              <a:ext cx="1263249" cy="550727"/>
            </a:xfrm>
            <a:prstGeom prst="roundRect">
              <a:avLst/>
            </a:prstGeom>
            <a:solidFill>
              <a:schemeClr val="bg2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400" dirty="0" err="1">
                  <a:solidFill>
                    <a:sysClr val="windowText" lastClr="000000"/>
                  </a:solidFill>
                </a:rPr>
                <a:t>Treatment</a:t>
              </a:r>
              <a:r>
                <a:rPr lang="cs-CZ" sz="1400" dirty="0">
                  <a:solidFill>
                    <a:sysClr val="windowText" lastClr="000000"/>
                  </a:solidFill>
                </a:rPr>
                <a:t> </a:t>
              </a:r>
              <a:r>
                <a:rPr lang="cs-CZ" sz="1400" dirty="0" err="1">
                  <a:solidFill>
                    <a:sysClr val="windowText" lastClr="000000"/>
                  </a:solidFill>
                </a:rPr>
                <a:t>guidelines</a:t>
              </a:r>
              <a:endParaRPr lang="cs-CZ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Obdélník: se zakulacenými rohy 16">
              <a:extLst>
                <a:ext uri="{FF2B5EF4-FFF2-40B4-BE49-F238E27FC236}">
                  <a16:creationId xmlns:a16="http://schemas.microsoft.com/office/drawing/2014/main" id="{F5A1EA03-5506-4507-8D2F-07FEFD5F5D16}"/>
                </a:ext>
              </a:extLst>
            </p:cNvPr>
            <p:cNvSpPr/>
            <p:nvPr/>
          </p:nvSpPr>
          <p:spPr>
            <a:xfrm>
              <a:off x="6449163" y="1801213"/>
              <a:ext cx="1747520" cy="550727"/>
            </a:xfrm>
            <a:prstGeom prst="roundRect">
              <a:avLst/>
            </a:prstGeom>
            <a:solidFill>
              <a:srgbClr val="3B4EBF"/>
            </a:solidFill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600" b="1" dirty="0">
                  <a:solidFill>
                    <a:schemeClr val="bg2"/>
                  </a:solidFill>
                </a:rPr>
                <a:t>3. KLINICKÁ PRAXE</a:t>
              </a: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6E5BCD8E-8A6C-4779-9E4B-FAB0B2B964F0}"/>
              </a:ext>
            </a:extLst>
          </p:cNvPr>
          <p:cNvGrpSpPr/>
          <p:nvPr/>
        </p:nvGrpSpPr>
        <p:grpSpPr>
          <a:xfrm>
            <a:off x="2069040" y="1248513"/>
            <a:ext cx="5507912" cy="5072995"/>
            <a:chOff x="2164080" y="1773971"/>
            <a:chExt cx="5507912" cy="5072995"/>
          </a:xfrm>
        </p:grpSpPr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492905F9-B10F-4ACA-971D-EA2F7E5EC33B}"/>
                </a:ext>
              </a:extLst>
            </p:cNvPr>
            <p:cNvGrpSpPr/>
            <p:nvPr/>
          </p:nvGrpSpPr>
          <p:grpSpPr>
            <a:xfrm>
              <a:off x="2164080" y="1773971"/>
              <a:ext cx="5507912" cy="5072995"/>
              <a:chOff x="2164080" y="1692691"/>
              <a:chExt cx="5507912" cy="5072995"/>
            </a:xfrm>
          </p:grpSpPr>
          <p:sp>
            <p:nvSpPr>
              <p:cNvPr id="11" name="Ovál 10">
                <a:extLst>
                  <a:ext uri="{FF2B5EF4-FFF2-40B4-BE49-F238E27FC236}">
                    <a16:creationId xmlns:a16="http://schemas.microsoft.com/office/drawing/2014/main" id="{CC75C39B-0B9B-4874-8472-9B8A2500E486}"/>
                  </a:ext>
                </a:extLst>
              </p:cNvPr>
              <p:cNvSpPr/>
              <p:nvPr/>
            </p:nvSpPr>
            <p:spPr>
              <a:xfrm>
                <a:off x="2164080" y="2323815"/>
                <a:ext cx="1188720" cy="981075"/>
              </a:xfrm>
              <a:prstGeom prst="ellipse">
                <a:avLst/>
              </a:prstGeom>
              <a:noFill/>
              <a:ln w="412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  <p:pic>
            <p:nvPicPr>
              <p:cNvPr id="12" name="Obrázek 11">
                <a:extLst>
                  <a:ext uri="{FF2B5EF4-FFF2-40B4-BE49-F238E27FC236}">
                    <a16:creationId xmlns:a16="http://schemas.microsoft.com/office/drawing/2014/main" id="{FDBD8D05-8446-4606-B19F-56193408B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86311" y="4575232"/>
                <a:ext cx="3285681" cy="2190454"/>
              </a:xfrm>
              <a:prstGeom prst="rect">
                <a:avLst/>
              </a:prstGeom>
            </p:spPr>
          </p:pic>
          <p:sp>
            <p:nvSpPr>
              <p:cNvPr id="13" name="Šipka: doprava 12">
                <a:extLst>
                  <a:ext uri="{FF2B5EF4-FFF2-40B4-BE49-F238E27FC236}">
                    <a16:creationId xmlns:a16="http://schemas.microsoft.com/office/drawing/2014/main" id="{2189DCCA-5721-4410-8D83-46AA3D7450F5}"/>
                  </a:ext>
                </a:extLst>
              </p:cNvPr>
              <p:cNvSpPr/>
              <p:nvPr/>
            </p:nvSpPr>
            <p:spPr>
              <a:xfrm rot="2821811">
                <a:off x="2878154" y="3034776"/>
                <a:ext cx="2941266" cy="257096"/>
              </a:xfrm>
              <a:prstGeom prst="right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cs-CZ"/>
              </a:p>
            </p:txBody>
          </p:sp>
        </p:grpSp>
        <p:sp>
          <p:nvSpPr>
            <p:cNvPr id="10" name="Obdélník: se zakulacenými rohy 9">
              <a:extLst>
                <a:ext uri="{FF2B5EF4-FFF2-40B4-BE49-F238E27FC236}">
                  <a16:creationId xmlns:a16="http://schemas.microsoft.com/office/drawing/2014/main" id="{FFC1280A-4250-49DB-B17D-A535E887D1D8}"/>
                </a:ext>
              </a:extLst>
            </p:cNvPr>
            <p:cNvSpPr/>
            <p:nvPr/>
          </p:nvSpPr>
          <p:spPr>
            <a:xfrm>
              <a:off x="4755983" y="4349168"/>
              <a:ext cx="1881276" cy="554186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cs-CZ" sz="1600" b="1" dirty="0">
                  <a:solidFill>
                    <a:schemeClr val="bg2"/>
                  </a:solidFill>
                </a:rPr>
                <a:t>2. REGULAČNÍ AUTORIA</a:t>
              </a:r>
            </a:p>
          </p:txBody>
        </p:sp>
      </p:grpSp>
      <p:sp>
        <p:nvSpPr>
          <p:cNvPr id="20" name="Podnadpis 2">
            <a:extLst>
              <a:ext uri="{FF2B5EF4-FFF2-40B4-BE49-F238E27FC236}">
                <a16:creationId xmlns:a16="http://schemas.microsoft.com/office/drawing/2014/main" id="{5530FD3E-01EA-49EC-B28D-F68C12BEA3CB}"/>
              </a:ext>
            </a:extLst>
          </p:cNvPr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cs-CZ" sz="2000" cap="none" dirty="0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  <p:sp>
        <p:nvSpPr>
          <p:cNvPr id="4" name="Šipka: zahnutá nahoru 3">
            <a:extLst>
              <a:ext uri="{FF2B5EF4-FFF2-40B4-BE49-F238E27FC236}">
                <a16:creationId xmlns:a16="http://schemas.microsoft.com/office/drawing/2014/main" id="{5CB1F266-5F8E-4883-9FB6-CB9E6F8F781D}"/>
              </a:ext>
            </a:extLst>
          </p:cNvPr>
          <p:cNvSpPr/>
          <p:nvPr/>
        </p:nvSpPr>
        <p:spPr>
          <a:xfrm rot="11122231">
            <a:off x="3432821" y="114499"/>
            <a:ext cx="3285681" cy="981075"/>
          </a:xfrm>
          <a:prstGeom prst="curvedUpArrow">
            <a:avLst/>
          </a:prstGeom>
          <a:solidFill>
            <a:srgbClr val="00CC5C"/>
          </a:solidFill>
          <a:ln>
            <a:solidFill>
              <a:srgbClr val="00CC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0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0129A1E8-13D5-4961-9784-AE932B2A8CBD}"/>
              </a:ext>
            </a:extLst>
          </p:cNvPr>
          <p:cNvGrpSpPr/>
          <p:nvPr/>
        </p:nvGrpSpPr>
        <p:grpSpPr>
          <a:xfrm>
            <a:off x="406400" y="1409477"/>
            <a:ext cx="10485120" cy="4605992"/>
            <a:chOff x="406400" y="1409477"/>
            <a:chExt cx="10485120" cy="4605992"/>
          </a:xfrm>
        </p:grpSpPr>
        <p:grpSp>
          <p:nvGrpSpPr>
            <p:cNvPr id="14" name="Skupina 13">
              <a:extLst>
                <a:ext uri="{FF2B5EF4-FFF2-40B4-BE49-F238E27FC236}">
                  <a16:creationId xmlns:a16="http://schemas.microsoft.com/office/drawing/2014/main" id="{B5596661-7312-4DDA-9FC7-E0B204410B0D}"/>
                </a:ext>
              </a:extLst>
            </p:cNvPr>
            <p:cNvGrpSpPr/>
            <p:nvPr/>
          </p:nvGrpSpPr>
          <p:grpSpPr>
            <a:xfrm>
              <a:off x="406400" y="1409477"/>
              <a:ext cx="3200400" cy="4605992"/>
              <a:chOff x="406400" y="1409477"/>
              <a:chExt cx="3200400" cy="4605992"/>
            </a:xfrm>
          </p:grpSpPr>
          <p:sp>
            <p:nvSpPr>
              <p:cNvPr id="13" name="TextovéPole 12">
                <a:extLst>
                  <a:ext uri="{FF2B5EF4-FFF2-40B4-BE49-F238E27FC236}">
                    <a16:creationId xmlns:a16="http://schemas.microsoft.com/office/drawing/2014/main" id="{6563A4C0-9449-4782-8EA3-AAA6C38FAF77}"/>
                  </a:ext>
                </a:extLst>
              </p:cNvPr>
              <p:cNvSpPr txBox="1"/>
              <p:nvPr/>
            </p:nvSpPr>
            <p:spPr>
              <a:xfrm>
                <a:off x="933518" y="5646137"/>
                <a:ext cx="21461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endParaRPr lang="cs-CZ" dirty="0"/>
              </a:p>
            </p:txBody>
          </p:sp>
          <p:pic>
            <p:nvPicPr>
              <p:cNvPr id="5" name="Obrázek 4">
                <a:extLst>
                  <a:ext uri="{FF2B5EF4-FFF2-40B4-BE49-F238E27FC236}">
                    <a16:creationId xmlns:a16="http://schemas.microsoft.com/office/drawing/2014/main" id="{8B857376-DA1D-4195-9FD0-9CE1F6E111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6416" t="20746" r="37333" b="13844"/>
              <a:stretch/>
            </p:blipFill>
            <p:spPr>
              <a:xfrm>
                <a:off x="406400" y="1409477"/>
                <a:ext cx="3200400" cy="4236660"/>
              </a:xfrm>
              <a:prstGeom prst="rect">
                <a:avLst/>
              </a:prstGeom>
            </p:spPr>
          </p:pic>
        </p:grp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67E0AC8E-3B41-4DDE-826D-CED9C517F35F}"/>
                </a:ext>
              </a:extLst>
            </p:cNvPr>
            <p:cNvSpPr txBox="1"/>
            <p:nvPr/>
          </p:nvSpPr>
          <p:spPr>
            <a:xfrm>
              <a:off x="4254636" y="1442015"/>
              <a:ext cx="6636884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0" u="none" strike="noStrike" baseline="0" dirty="0">
                  <a:solidFill>
                    <a:srgbClr val="000000"/>
                  </a:solidFill>
                  <a:latin typeface="Meta Serif Pro Book"/>
                </a:rPr>
                <a:t>Austin Bradford Hill</a:t>
              </a:r>
              <a:r>
                <a:rPr lang="cs-CZ" sz="2800" b="0" u="none" strike="noStrike" baseline="0" dirty="0">
                  <a:solidFill>
                    <a:srgbClr val="000000"/>
                  </a:solidFill>
                  <a:latin typeface="Meta Serif Pro Book"/>
                </a:rPr>
                <a:t>:</a:t>
              </a:r>
              <a:r>
                <a:rPr lang="cs-CZ" sz="2800" b="0" u="none" strike="noStrike" dirty="0">
                  <a:solidFill>
                    <a:srgbClr val="000000"/>
                  </a:solidFill>
                  <a:latin typeface="Meta Serif Pro Book"/>
                </a:rPr>
                <a:t> </a:t>
              </a:r>
              <a:r>
                <a:rPr lang="cs-CZ" sz="2800" b="1" i="1" u="none" strike="noStrike" dirty="0">
                  <a:solidFill>
                    <a:srgbClr val="000000"/>
                  </a:solidFill>
                  <a:latin typeface="Meta Serif Pro Book"/>
                </a:rPr>
                <a:t>„…..</a:t>
              </a:r>
              <a:r>
                <a:rPr lang="cs-CZ" sz="2800" b="1" i="1" dirty="0" err="1">
                  <a:solidFill>
                    <a:srgbClr val="000000"/>
                  </a:solidFill>
                  <a:latin typeface="Meta Serif Pro Book"/>
                </a:rPr>
                <a:t>RCTs</a:t>
              </a:r>
              <a:r>
                <a:rPr lang="cs-CZ" sz="2800" b="1" i="1" dirty="0">
                  <a:solidFill>
                    <a:srgbClr val="000000"/>
                  </a:solidFill>
                  <a:latin typeface="Meta Serif Pro Book"/>
                </a:rPr>
                <a:t> </a:t>
              </a:r>
              <a:r>
                <a:rPr lang="en-US" sz="2800" b="1" i="1" u="none" strike="noStrike" baseline="0" dirty="0">
                  <a:solidFill>
                    <a:srgbClr val="000000"/>
                  </a:solidFill>
                  <a:latin typeface="Meta Serif Pro Book"/>
                </a:rPr>
                <a:t>do not answer the practicing doctor’s question: what is the most likely outcome when this particular drug is given to a particular patient?”</a:t>
              </a:r>
              <a:endParaRPr lang="cs-CZ" sz="2800" b="1" i="1" dirty="0"/>
            </a:p>
          </p:txBody>
        </p:sp>
      </p:grpSp>
      <p:sp>
        <p:nvSpPr>
          <p:cNvPr id="6" name="Nadpis 1">
            <a:extLst>
              <a:ext uri="{FF2B5EF4-FFF2-40B4-BE49-F238E27FC236}">
                <a16:creationId xmlns:a16="http://schemas.microsoft.com/office/drawing/2014/main" id="{8CBFA4ED-99DC-44F9-9208-75354037E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71" y="777470"/>
            <a:ext cx="11686162" cy="55072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CO NÁM (NE)ŘÍKAJÍ KLINICKÉ STUDIE?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F487F390-DAF6-4A76-A9C5-4D50B71AC977}"/>
              </a:ext>
            </a:extLst>
          </p:cNvPr>
          <p:cNvGrpSpPr/>
          <p:nvPr/>
        </p:nvGrpSpPr>
        <p:grpSpPr>
          <a:xfrm>
            <a:off x="4641317" y="3578607"/>
            <a:ext cx="5863522" cy="1970202"/>
            <a:chOff x="4641317" y="3578607"/>
            <a:chExt cx="5863522" cy="1970202"/>
          </a:xfrm>
        </p:grpSpPr>
        <p:sp>
          <p:nvSpPr>
            <p:cNvPr id="3" name="TextovéPole 2">
              <a:extLst>
                <a:ext uri="{FF2B5EF4-FFF2-40B4-BE49-F238E27FC236}">
                  <a16:creationId xmlns:a16="http://schemas.microsoft.com/office/drawing/2014/main" id="{E23EEA62-9AA0-43E6-8748-D68795084570}"/>
                </a:ext>
              </a:extLst>
            </p:cNvPr>
            <p:cNvSpPr txBox="1"/>
            <p:nvPr/>
          </p:nvSpPr>
          <p:spPr>
            <a:xfrm>
              <a:off x="4641317" y="4348480"/>
              <a:ext cx="58635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rgbClr val="FF0000"/>
                  </a:solidFill>
                </a:rPr>
                <a:t>Klinická studie nám „pouze“ říká, jaká bude průměrná odpověď na léčbu u skupiny pacientů splňujících všechna vstupní a vylučující kritéria dané klinické studie. </a:t>
              </a:r>
            </a:p>
          </p:txBody>
        </p:sp>
        <p:sp>
          <p:nvSpPr>
            <p:cNvPr id="4" name="Šipka: dolů 3">
              <a:extLst>
                <a:ext uri="{FF2B5EF4-FFF2-40B4-BE49-F238E27FC236}">
                  <a16:creationId xmlns:a16="http://schemas.microsoft.com/office/drawing/2014/main" id="{0CBE7A6D-7D52-42EB-8E9A-EAF6032FF982}"/>
                </a:ext>
              </a:extLst>
            </p:cNvPr>
            <p:cNvSpPr/>
            <p:nvPr/>
          </p:nvSpPr>
          <p:spPr>
            <a:xfrm>
              <a:off x="7498080" y="3578607"/>
              <a:ext cx="355600" cy="658113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8169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">
            <a:extLst>
              <a:ext uri="{FF2B5EF4-FFF2-40B4-BE49-F238E27FC236}">
                <a16:creationId xmlns:a16="http://schemas.microsoft.com/office/drawing/2014/main" id="{7221EFA9-D963-4980-867E-A9E5733C5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51" y="1653690"/>
            <a:ext cx="11686162" cy="550727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PROBLÉM</a:t>
            </a:r>
            <a:r>
              <a:rPr lang="cs-CZ" dirty="0"/>
              <a:t> TRADIČNÍHO SYSTÉMU ZAVÁDĚNÍ NOVÝCH PŘÍPRAVKŮ: </a:t>
            </a:r>
            <a:br>
              <a:rPr lang="cs-CZ" dirty="0"/>
            </a:br>
            <a:r>
              <a:rPr lang="cs-CZ" dirty="0" err="1"/>
              <a:t>Heterogeneity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Treatment</a:t>
            </a:r>
            <a:r>
              <a:rPr lang="cs-CZ" dirty="0"/>
              <a:t> </a:t>
            </a:r>
            <a:r>
              <a:rPr lang="cs-CZ" dirty="0" err="1"/>
              <a:t>Effect</a:t>
            </a:r>
            <a:r>
              <a:rPr lang="cs-CZ" dirty="0"/>
              <a:t> 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66C59833-A1F5-41B0-8F8F-57AF3EA19C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17" t="46471" r="21000" b="9922"/>
          <a:stretch/>
        </p:blipFill>
        <p:spPr>
          <a:xfrm>
            <a:off x="1320800" y="2269333"/>
            <a:ext cx="9587312" cy="3759200"/>
          </a:xfrm>
          <a:prstGeom prst="rect">
            <a:avLst/>
          </a:prstGeom>
        </p:spPr>
      </p:pic>
      <p:sp>
        <p:nvSpPr>
          <p:cNvPr id="22" name="Podnadpis 2">
            <a:extLst>
              <a:ext uri="{FF2B5EF4-FFF2-40B4-BE49-F238E27FC236}">
                <a16:creationId xmlns:a16="http://schemas.microsoft.com/office/drawing/2014/main" id="{F560FF19-5FBC-40FE-8CB7-FE20A973E50E}"/>
              </a:ext>
            </a:extLst>
          </p:cNvPr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cs-CZ" sz="2000" cap="none" dirty="0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</p:spTree>
    <p:extLst>
      <p:ext uri="{BB962C8B-B14F-4D97-AF65-F5344CB8AC3E}">
        <p14:creationId xmlns:p14="http://schemas.microsoft.com/office/powerpoint/2010/main" val="384721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3F370EC8-5EFC-4E51-A167-8F836FF847B8}"/>
              </a:ext>
            </a:extLst>
          </p:cNvPr>
          <p:cNvSpPr txBox="1">
            <a:spLocks/>
          </p:cNvSpPr>
          <p:nvPr/>
        </p:nvSpPr>
        <p:spPr>
          <a:xfrm>
            <a:off x="0" y="1314579"/>
            <a:ext cx="12192000" cy="995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Wingdings 2" pitchFamily="18" charset="2"/>
              <a:buNone/>
            </a:pPr>
            <a:endParaRPr lang="cs-CZ" sz="2800" spc="-60" dirty="0">
              <a:solidFill>
                <a:srgbClr val="242F75"/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cs-CZ" sz="28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 V tradičních klinických studiích je variabilita náš nepřítel, </a:t>
            </a:r>
            <a:br>
              <a:rPr lang="cs-CZ" sz="28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</a:br>
            <a:r>
              <a:rPr lang="cs-CZ" sz="28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protože nám zvyšuje velikost vzorku.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B44C7D0F-75E4-4E04-BC10-CBDF87C7E734}"/>
              </a:ext>
            </a:extLst>
          </p:cNvPr>
          <p:cNvSpPr txBox="1">
            <a:spLocks/>
          </p:cNvSpPr>
          <p:nvPr/>
        </p:nvSpPr>
        <p:spPr>
          <a:xfrm>
            <a:off x="-4555" y="2259172"/>
            <a:ext cx="12192000" cy="9956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Wingdings 2" pitchFamily="18" charset="2"/>
              <a:buNone/>
            </a:pPr>
            <a:endParaRPr lang="cs-CZ" sz="2800" spc="-60" dirty="0">
              <a:solidFill>
                <a:srgbClr val="242F75"/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cs-CZ" sz="28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Na druhou stranu variabilita je klíč k pochopení mechanismu účinku </a:t>
            </a:r>
            <a:br>
              <a:rPr lang="cs-CZ" sz="28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</a:br>
            <a:r>
              <a:rPr lang="cs-CZ" sz="28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a toho proč léčba u někoho funguje a u někoho ne.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DC5C4FB0-EA22-4C48-B748-F731898C4DFD}"/>
              </a:ext>
            </a:extLst>
          </p:cNvPr>
          <p:cNvGrpSpPr/>
          <p:nvPr/>
        </p:nvGrpSpPr>
        <p:grpSpPr>
          <a:xfrm>
            <a:off x="0" y="752006"/>
            <a:ext cx="12192000" cy="5182265"/>
            <a:chOff x="0" y="1524166"/>
            <a:chExt cx="12192000" cy="5182265"/>
          </a:xfrm>
        </p:grpSpPr>
        <p:sp>
          <p:nvSpPr>
            <p:cNvPr id="6" name="Zástupný obsah 2">
              <a:extLst>
                <a:ext uri="{FF2B5EF4-FFF2-40B4-BE49-F238E27FC236}">
                  <a16:creationId xmlns:a16="http://schemas.microsoft.com/office/drawing/2014/main" id="{3C66129A-6F5B-4F4D-A8DA-E0E78679725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524166"/>
              <a:ext cx="12192000" cy="7177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marL="182880" indent="-182880" algn="l" defTabSz="914400" rtl="0" eaLnBrk="1" latinLnBrk="0" hangingPunct="1">
                <a:lnSpc>
                  <a:spcPct val="90000"/>
                </a:lnSpc>
                <a:spcBef>
                  <a:spcPts val="1200"/>
                </a:spcBef>
                <a:buClr>
                  <a:schemeClr val="accent1"/>
                </a:buClr>
                <a:buFont typeface="Wingdings 2" pitchFamily="18" charset="2"/>
                <a:buChar char="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 marL="6858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11430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6002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2057400" indent="-18288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accent1"/>
                </a:buClr>
                <a:buFont typeface="Wingdings 2" pitchFamily="18" charset="2"/>
                <a:buChar char=""/>
                <a:defRPr sz="1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ct val="0"/>
                </a:spcBef>
                <a:buFont typeface="Wingdings 2" pitchFamily="18" charset="2"/>
                <a:buNone/>
              </a:pPr>
              <a:r>
                <a:rPr lang="cs-CZ" sz="2800" b="1" spc="-60" dirty="0">
                  <a:solidFill>
                    <a:srgbClr val="242F75"/>
                  </a:solidFill>
                  <a:latin typeface="+mj-lt"/>
                  <a:ea typeface="+mj-ea"/>
                  <a:cs typeface="+mj-cs"/>
                </a:rPr>
                <a:t>Variabilita a její kontroverze. </a:t>
              </a:r>
            </a:p>
          </p:txBody>
        </p:sp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57AF6D61-3F68-4C9B-AB43-5987EB190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17" t="46471" r="21000" b="9922"/>
            <a:stretch/>
          </p:blipFill>
          <p:spPr>
            <a:xfrm>
              <a:off x="2834640" y="4148863"/>
              <a:ext cx="6522720" cy="2557568"/>
            </a:xfrm>
            <a:prstGeom prst="rect">
              <a:avLst/>
            </a:prstGeom>
          </p:spPr>
        </p:pic>
      </p:grpSp>
      <p:sp>
        <p:nvSpPr>
          <p:cNvPr id="9" name="Podnadpis 2">
            <a:extLst>
              <a:ext uri="{FF2B5EF4-FFF2-40B4-BE49-F238E27FC236}">
                <a16:creationId xmlns:a16="http://schemas.microsoft.com/office/drawing/2014/main" id="{5504E4C0-9FCE-4DAE-A62C-29F139553A6A}"/>
              </a:ext>
            </a:extLst>
          </p:cNvPr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cs-CZ" sz="2000" cap="none" dirty="0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</p:spTree>
    <p:extLst>
      <p:ext uri="{BB962C8B-B14F-4D97-AF65-F5344CB8AC3E}">
        <p14:creationId xmlns:p14="http://schemas.microsoft.com/office/powerpoint/2010/main" val="137902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BF0361-DF76-4683-B494-DC7DAED75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39578"/>
            <a:ext cx="12192000" cy="1261865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buNone/>
            </a:pPr>
            <a:r>
              <a:rPr lang="cs-CZ" sz="28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Každý pacient je součástí nějak velké skupiny pacientů, </a:t>
            </a:r>
            <a:br>
              <a:rPr lang="cs-CZ" sz="28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</a:br>
            <a:r>
              <a:rPr lang="cs-CZ" sz="28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pro které hledáme optimální léčbu.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E6F3DD56-851C-4A3C-B563-430AA9AD7048}"/>
              </a:ext>
            </a:extLst>
          </p:cNvPr>
          <p:cNvSpPr txBox="1">
            <a:spLocks/>
          </p:cNvSpPr>
          <p:nvPr/>
        </p:nvSpPr>
        <p:spPr>
          <a:xfrm>
            <a:off x="0" y="1587943"/>
            <a:ext cx="12192000" cy="975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cs-CZ" sz="28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Minimální velikost této skupiny je jeden pacient. </a:t>
            </a: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ECCF81F4-A973-4545-A3C3-BCFB95108D31}"/>
              </a:ext>
            </a:extLst>
          </p:cNvPr>
          <p:cNvSpPr txBox="1">
            <a:spLocks/>
          </p:cNvSpPr>
          <p:nvPr/>
        </p:nvSpPr>
        <p:spPr>
          <a:xfrm>
            <a:off x="0" y="2578959"/>
            <a:ext cx="12192000" cy="1261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 typeface="Wingdings 2" pitchFamily="18" charset="2"/>
              <a:buNone/>
            </a:pPr>
            <a:r>
              <a:rPr lang="cs-CZ" sz="28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Velikost této skupiny je dána úrovní našeho poznání. </a:t>
            </a:r>
            <a:br>
              <a:rPr lang="cs-CZ" sz="28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</a:br>
            <a:r>
              <a:rPr lang="cs-CZ" sz="28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V současnosti sbíráme data, která nám pomohou definovat nové podskupiny pacientů </a:t>
            </a:r>
            <a:br>
              <a:rPr lang="cs-CZ" sz="28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</a:br>
            <a:r>
              <a:rPr lang="cs-CZ" sz="2800" spc="-60" dirty="0">
                <a:solidFill>
                  <a:srgbClr val="242F75"/>
                </a:solidFill>
                <a:latin typeface="+mj-lt"/>
                <a:ea typeface="+mj-ea"/>
                <a:cs typeface="+mj-cs"/>
              </a:rPr>
              <a:t>v budoucnosti. </a:t>
            </a:r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54325F83-C9CD-4074-B00F-00B678CEAFE6}"/>
              </a:ext>
            </a:extLst>
          </p:cNvPr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cs-CZ" sz="2000" cap="none" dirty="0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052D7E5-5CB7-4C8B-B6C7-AAC03E5D216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9" t="3038" r="15712" b="26845"/>
          <a:stretch/>
        </p:blipFill>
        <p:spPr bwMode="auto">
          <a:xfrm>
            <a:off x="3405716" y="3968420"/>
            <a:ext cx="5791447" cy="2762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708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A54EECC1-F53E-4A45-886B-08C99F392638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49713"/>
            <a:ext cx="12192000" cy="7762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242F7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200" dirty="0"/>
              <a:t>PŘÍKLAD ROLE PERSONALIZOVANÉ MEDICÍNY </a:t>
            </a:r>
            <a:br>
              <a:rPr lang="cs-CZ" altLang="cs-CZ" sz="3200" dirty="0"/>
            </a:br>
            <a:r>
              <a:rPr lang="cs-CZ" altLang="cs-CZ" sz="3200" dirty="0"/>
              <a:t>V REÁLNÉ KLINICKÉ PRAXI</a:t>
            </a:r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9792BE3F-1AFF-4028-8DF1-7ABE40932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215" y="1387476"/>
            <a:ext cx="6431567" cy="4673605"/>
          </a:xfrm>
          <a:prstGeom prst="rect">
            <a:avLst/>
          </a:prstGeom>
        </p:spPr>
      </p:pic>
      <p:sp>
        <p:nvSpPr>
          <p:cNvPr id="9" name="Podnadpis 2">
            <a:extLst>
              <a:ext uri="{FF2B5EF4-FFF2-40B4-BE49-F238E27FC236}">
                <a16:creationId xmlns:a16="http://schemas.microsoft.com/office/drawing/2014/main" id="{15266FAE-5F55-4B0C-AFBE-1632766B9AF1}"/>
              </a:ext>
            </a:extLst>
          </p:cNvPr>
          <p:cNvSpPr txBox="1">
            <a:spLocks/>
          </p:cNvSpPr>
          <p:nvPr/>
        </p:nvSpPr>
        <p:spPr>
          <a:xfrm>
            <a:off x="1095375" y="6424613"/>
            <a:ext cx="10058400" cy="30638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cs-CZ" sz="2000" cap="none" dirty="0">
                <a:solidFill>
                  <a:schemeClr val="bg2"/>
                </a:solidFill>
                <a:cs typeface="Arial" panose="020B0604020202020204" pitchFamily="34" charset="0"/>
              </a:rPr>
              <a:t>www.pharmaround.cz</a:t>
            </a:r>
          </a:p>
        </p:txBody>
      </p:sp>
    </p:spTree>
    <p:extLst>
      <p:ext uri="{BB962C8B-B14F-4D97-AF65-F5344CB8AC3E}">
        <p14:creationId xmlns:p14="http://schemas.microsoft.com/office/powerpoint/2010/main" val="1404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7.3|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7.3|8.3"/>
</p:tagLst>
</file>

<file path=ppt/theme/theme1.xml><?xml version="1.0" encoding="utf-8"?>
<a:theme xmlns:a="http://schemas.openxmlformats.org/drawingml/2006/main" name="Retrospektiva">
  <a:themeElements>
    <a:clrScheme name="PharmAround">
      <a:dk1>
        <a:srgbClr val="000000"/>
      </a:dk1>
      <a:lt1>
        <a:srgbClr val="000000"/>
      </a:lt1>
      <a:dk2>
        <a:srgbClr val="FFFFFF"/>
      </a:dk2>
      <a:lt2>
        <a:srgbClr val="FFFFFF"/>
      </a:lt2>
      <a:accent1>
        <a:srgbClr val="AF0063"/>
      </a:accent1>
      <a:accent2>
        <a:srgbClr val="AF0063"/>
      </a:accent2>
      <a:accent3>
        <a:srgbClr val="AF0063"/>
      </a:accent3>
      <a:accent4>
        <a:srgbClr val="AF0063"/>
      </a:accent4>
      <a:accent5>
        <a:srgbClr val="AF0063"/>
      </a:accent5>
      <a:accent6>
        <a:srgbClr val="AF0063"/>
      </a:accent6>
      <a:hlink>
        <a:srgbClr val="AF0063"/>
      </a:hlink>
      <a:folHlink>
        <a:srgbClr val="AF0063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7_pharmaround_ppt_template" id="{8EA3A127-7165-43B3-B04A-B1777E05DEAD}" vid="{80D162FB-71FC-4038-AEDA-A2DB4E8584FB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3712</TotalTime>
  <Words>915</Words>
  <Application>Microsoft Office PowerPoint</Application>
  <PresentationFormat>Širokoúhlá obrazovka</PresentationFormat>
  <Paragraphs>124</Paragraphs>
  <Slides>28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8" baseType="lpstr">
      <vt:lpstr>Arial</vt:lpstr>
      <vt:lpstr>Arial Nova</vt:lpstr>
      <vt:lpstr>Calibri</vt:lpstr>
      <vt:lpstr>Calibri Light</vt:lpstr>
      <vt:lpstr>Meta Serif Pro Book</vt:lpstr>
      <vt:lpstr>Open Sans</vt:lpstr>
      <vt:lpstr>Times New Roman</vt:lpstr>
      <vt:lpstr>Wingdings</vt:lpstr>
      <vt:lpstr>Wingdings 2</vt:lpstr>
      <vt:lpstr>Retrospektiva</vt:lpstr>
      <vt:lpstr>Datová e-platforma GENESIS pro plánované výzkumné výstupy a klinickou praxi </vt:lpstr>
      <vt:lpstr>Prezentace aplikace PowerPoint</vt:lpstr>
      <vt:lpstr>Prezentace aplikace PowerPoint</vt:lpstr>
      <vt:lpstr>Prezentace aplikace PowerPoint</vt:lpstr>
      <vt:lpstr>CO NÁM (NE)ŘÍKAJÍ KLINICKÉ STUDIE?</vt:lpstr>
      <vt:lpstr>PROBLÉM TRADIČNÍHO SYSTÉMU ZAVÁDĚNÍ NOVÝCH PŘÍPRAVKŮ:  Heterogeneity of Treatment Effect </vt:lpstr>
      <vt:lpstr>Prezentace aplikace PowerPoint</vt:lpstr>
      <vt:lpstr>Prezentace aplikace PowerPoint</vt:lpstr>
      <vt:lpstr>Prezentace aplikace PowerPoint</vt:lpstr>
      <vt:lpstr>Prezentace aplikace PowerPoint</vt:lpstr>
      <vt:lpstr>RWD: EXISTUJÍCÍ PRAVDIVÁ DATA  O ÚČINNOSTI A BEZPEČNOSTI LÉČBY V KLINICKÉ PRAXI </vt:lpstr>
      <vt:lpstr>Prezentace aplikace PowerPoint</vt:lpstr>
      <vt:lpstr>CO POTŘEBUJEME?</vt:lpstr>
      <vt:lpstr>Prezentace aplikace PowerPoint</vt:lpstr>
      <vt:lpstr>Datová e-platforma GENESIS pro plánované výzkumné výstupy a klinickou praxi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Životní cyklus léčiva – oblasti přednášek</dc:title>
  <dc:creator>JD_DELL</dc:creator>
  <cp:lastModifiedBy>Adam Svobodník</cp:lastModifiedBy>
  <cp:revision>142</cp:revision>
  <dcterms:created xsi:type="dcterms:W3CDTF">2017-10-31T14:30:30Z</dcterms:created>
  <dcterms:modified xsi:type="dcterms:W3CDTF">2022-04-27T08:42:28Z</dcterms:modified>
</cp:coreProperties>
</file>