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63" r:id="rId5"/>
    <p:sldId id="264" r:id="rId6"/>
    <p:sldId id="265" r:id="rId7"/>
    <p:sldId id="266" r:id="rId8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78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List_aplikace_Microsoft_Office_Excel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>
        <c:manualLayout>
          <c:layoutTarget val="inner"/>
          <c:xMode val="edge"/>
          <c:yMode val="edge"/>
          <c:x val="0.22931815944881895"/>
          <c:y val="0.10014843133929434"/>
          <c:w val="0.54136368110236177"/>
          <c:h val="0.81204547169995889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Diagnoza 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List1!$A$2:$A$10</c:f>
              <c:strCache>
                <c:ptCount val="9"/>
                <c:pt idx="0">
                  <c:v>STS</c:v>
                </c:pt>
                <c:pt idx="1">
                  <c:v>Prs</c:v>
                </c:pt>
                <c:pt idx="2">
                  <c:v>MTC</c:v>
                </c:pt>
                <c:pt idx="3">
                  <c:v>DTC</c:v>
                </c:pt>
                <c:pt idx="4">
                  <c:v>Žluč.cesty</c:v>
                </c:pt>
                <c:pt idx="5">
                  <c:v>Ovaria</c:v>
                </c:pt>
                <c:pt idx="6">
                  <c:v>Plíce  </c:v>
                </c:pt>
                <c:pt idx="7">
                  <c:v>CUP</c:v>
                </c:pt>
                <c:pt idx="8">
                  <c:v>Ost. 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15</c:v>
                </c:pt>
                <c:pt idx="1">
                  <c:v>12</c:v>
                </c:pt>
                <c:pt idx="2">
                  <c:v>13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8</c:v>
                </c:pt>
                <c:pt idx="7">
                  <c:v>5</c:v>
                </c:pt>
                <c:pt idx="8">
                  <c:v>6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0.53077</cdr:x>
      <cdr:y>0.21623</cdr:y>
    </cdr:from>
    <cdr:to>
      <cdr:x>0.70288</cdr:x>
      <cdr:y>0.297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4314093" y="1171657"/>
          <a:ext cx="1398953" cy="4376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400" b="1" dirty="0" smtClean="0"/>
            <a:t>STS</a:t>
          </a:r>
          <a:endParaRPr lang="en-GB" sz="2400" b="1" dirty="0"/>
        </a:p>
      </cdr:txBody>
    </cdr:sp>
  </cdr:relSizeAnchor>
  <cdr:relSizeAnchor xmlns:cdr="http://schemas.openxmlformats.org/drawingml/2006/chartDrawing">
    <cdr:from>
      <cdr:x>0.53173</cdr:x>
      <cdr:y>0.46575</cdr:y>
    </cdr:from>
    <cdr:to>
      <cdr:x>0.80481</cdr:x>
      <cdr:y>0.60565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4321908" y="2523718"/>
          <a:ext cx="2219570" cy="758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400" b="1" dirty="0" smtClean="0"/>
            <a:t>Karcinom prsu </a:t>
          </a:r>
          <a:endParaRPr lang="en-GB" sz="2400" b="1" dirty="0"/>
        </a:p>
      </cdr:txBody>
    </cdr:sp>
  </cdr:relSizeAnchor>
  <cdr:relSizeAnchor xmlns:cdr="http://schemas.openxmlformats.org/drawingml/2006/chartDrawing">
    <cdr:from>
      <cdr:x>0.35962</cdr:x>
      <cdr:y>0.71815</cdr:y>
    </cdr:from>
    <cdr:to>
      <cdr:x>0.53558</cdr:x>
      <cdr:y>0.77873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2922954" y="3891411"/>
          <a:ext cx="1430215" cy="328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0.54519</cdr:x>
      <cdr:y>0.6893</cdr:y>
    </cdr:from>
    <cdr:to>
      <cdr:x>0.69135</cdr:x>
      <cdr:y>0.76863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4431323" y="3735104"/>
          <a:ext cx="1187938" cy="429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400" b="1" dirty="0" smtClean="0"/>
            <a:t>MTC</a:t>
          </a:r>
          <a:endParaRPr lang="en-GB" sz="2400" b="1" dirty="0"/>
        </a:p>
      </cdr:txBody>
    </cdr:sp>
  </cdr:relSizeAnchor>
  <cdr:relSizeAnchor xmlns:cdr="http://schemas.openxmlformats.org/drawingml/2006/chartDrawing">
    <cdr:from>
      <cdr:x>0.40769</cdr:x>
      <cdr:y>0.80036</cdr:y>
    </cdr:from>
    <cdr:to>
      <cdr:x>0.51731</cdr:x>
      <cdr:y>0.86238</cdr:y>
    </cdr:to>
    <cdr:sp macro="" textlink="">
      <cdr:nvSpPr>
        <cdr:cNvPr id="6" name="TextovéPole 5"/>
        <cdr:cNvSpPr txBox="1"/>
      </cdr:nvSpPr>
      <cdr:spPr>
        <a:xfrm xmlns:a="http://schemas.openxmlformats.org/drawingml/2006/main">
          <a:off x="3313724" y="4336888"/>
          <a:ext cx="890953" cy="336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400" b="1" dirty="0" smtClean="0"/>
            <a:t>DTC </a:t>
          </a:r>
          <a:endParaRPr lang="en-GB" sz="2400" b="1" dirty="0"/>
        </a:p>
      </cdr:txBody>
    </cdr:sp>
  </cdr:relSizeAnchor>
  <cdr:relSizeAnchor xmlns:cdr="http://schemas.openxmlformats.org/drawingml/2006/chartDrawing">
    <cdr:from>
      <cdr:x>0.26154</cdr:x>
      <cdr:y>0.37344</cdr:y>
    </cdr:from>
    <cdr:to>
      <cdr:x>0.40769</cdr:x>
      <cdr:y>0.44555</cdr:y>
    </cdr:to>
    <cdr:sp macro="" textlink="">
      <cdr:nvSpPr>
        <cdr:cNvPr id="7" name="TextovéPole 6"/>
        <cdr:cNvSpPr txBox="1"/>
      </cdr:nvSpPr>
      <cdr:spPr>
        <a:xfrm xmlns:a="http://schemas.openxmlformats.org/drawingml/2006/main">
          <a:off x="2125785" y="2023534"/>
          <a:ext cx="1187938" cy="390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800" b="1" dirty="0" err="1" smtClean="0"/>
            <a:t>Žluč.cesty</a:t>
          </a:r>
          <a:endParaRPr lang="en-GB" sz="1800" b="1" dirty="0"/>
        </a:p>
      </cdr:txBody>
    </cdr:sp>
  </cdr:relSizeAnchor>
  <cdr:relSizeAnchor xmlns:cdr="http://schemas.openxmlformats.org/drawingml/2006/chartDrawing">
    <cdr:from>
      <cdr:x>0.24519</cdr:x>
      <cdr:y>0.53353</cdr:y>
    </cdr:from>
    <cdr:to>
      <cdr:x>0.35769</cdr:x>
      <cdr:y>0.70228</cdr:y>
    </cdr:to>
    <cdr:sp macro="" textlink="">
      <cdr:nvSpPr>
        <cdr:cNvPr id="8" name="TextovéPole 7"/>
        <cdr:cNvSpPr txBox="1"/>
      </cdr:nvSpPr>
      <cdr:spPr>
        <a:xfrm xmlns:a="http://schemas.openxmlformats.org/drawingml/2006/main">
          <a:off x="1992922" y="28910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2000" b="1" dirty="0" smtClean="0"/>
            <a:t>Ovaria</a:t>
          </a:r>
          <a:endParaRPr lang="en-GB" sz="2000" b="1" dirty="0"/>
        </a:p>
      </cdr:txBody>
    </cdr:sp>
  </cdr:relSizeAnchor>
  <cdr:relSizeAnchor xmlns:cdr="http://schemas.openxmlformats.org/drawingml/2006/chartDrawing">
    <cdr:from>
      <cdr:x>0.32788</cdr:x>
      <cdr:y>0.20469</cdr:y>
    </cdr:from>
    <cdr:to>
      <cdr:x>0.41635</cdr:x>
      <cdr:y>0.30853</cdr:y>
    </cdr:to>
    <cdr:sp macro="" textlink="">
      <cdr:nvSpPr>
        <cdr:cNvPr id="9" name="TextovéPole 8"/>
        <cdr:cNvSpPr txBox="1"/>
      </cdr:nvSpPr>
      <cdr:spPr>
        <a:xfrm xmlns:a="http://schemas.openxmlformats.org/drawingml/2006/main">
          <a:off x="2665047" y="1109134"/>
          <a:ext cx="719016" cy="562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800" b="1" dirty="0" smtClean="0"/>
            <a:t>CUP</a:t>
          </a:r>
          <a:endParaRPr lang="en-GB" sz="1800" b="1" dirty="0"/>
        </a:p>
      </cdr:txBody>
    </cdr:sp>
  </cdr:relSizeAnchor>
  <cdr:relSizeAnchor xmlns:cdr="http://schemas.openxmlformats.org/drawingml/2006/chartDrawing">
    <cdr:from>
      <cdr:x>0.30673</cdr:x>
      <cdr:y>0.6994</cdr:y>
    </cdr:from>
    <cdr:to>
      <cdr:x>0.41923</cdr:x>
      <cdr:y>0.86815</cdr:y>
    </cdr:to>
    <cdr:sp macro="" textlink="">
      <cdr:nvSpPr>
        <cdr:cNvPr id="10" name="TextovéPole 9"/>
        <cdr:cNvSpPr txBox="1"/>
      </cdr:nvSpPr>
      <cdr:spPr>
        <a:xfrm xmlns:a="http://schemas.openxmlformats.org/drawingml/2006/main">
          <a:off x="2493109" y="378981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 dirty="0" smtClean="0"/>
            <a:t>NSCLC</a:t>
          </a:r>
          <a:endParaRPr lang="en-GB" sz="1800" b="1" dirty="0"/>
        </a:p>
      </cdr:txBody>
    </cdr:sp>
  </cdr:relSizeAnchor>
  <cdr:relSizeAnchor xmlns:cdr="http://schemas.openxmlformats.org/drawingml/2006/chartDrawing">
    <cdr:from>
      <cdr:x>0.40481</cdr:x>
      <cdr:y>0.15276</cdr:y>
    </cdr:from>
    <cdr:to>
      <cdr:x>0.50096</cdr:x>
      <cdr:y>0.23353</cdr:y>
    </cdr:to>
    <cdr:sp macro="" textlink="">
      <cdr:nvSpPr>
        <cdr:cNvPr id="11" name="TextovéPole 10"/>
        <cdr:cNvSpPr txBox="1"/>
      </cdr:nvSpPr>
      <cdr:spPr>
        <a:xfrm xmlns:a="http://schemas.openxmlformats.org/drawingml/2006/main">
          <a:off x="3290277" y="827781"/>
          <a:ext cx="781539" cy="4376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0.40577</cdr:x>
      <cdr:y>0.15709</cdr:y>
    </cdr:from>
    <cdr:to>
      <cdr:x>0.49519</cdr:x>
      <cdr:y>0.222</cdr:y>
    </cdr:to>
    <cdr:sp macro="" textlink="">
      <cdr:nvSpPr>
        <cdr:cNvPr id="12" name="TextovéPole 11"/>
        <cdr:cNvSpPr txBox="1"/>
      </cdr:nvSpPr>
      <cdr:spPr>
        <a:xfrm xmlns:a="http://schemas.openxmlformats.org/drawingml/2006/main">
          <a:off x="3298093" y="851225"/>
          <a:ext cx="726830" cy="3516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000" b="1" dirty="0" err="1" smtClean="0"/>
            <a:t>Ost</a:t>
          </a:r>
          <a:r>
            <a:rPr lang="cs-CZ" sz="1100" dirty="0" smtClean="0"/>
            <a:t>.</a:t>
          </a:r>
          <a:endParaRPr lang="en-GB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10523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0718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9567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1259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1471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9597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1199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8670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1716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4231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9576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7B27-D5B5-4BAB-9DFE-DA74FA78245C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37E4-4AB1-4BAA-BA60-1ED109C4B7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1537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>
            <p:extLst>
              <p:ext uri="{D42A27DB-BD31-4B8C-83A1-F6EECF244321}">
                <p14:modId xmlns="" xmlns:p14="http://schemas.microsoft.com/office/powerpoint/2010/main" val="3964487706"/>
              </p:ext>
            </p:extLst>
          </p:nvPr>
        </p:nvGraphicFramePr>
        <p:xfrm>
          <a:off x="4439138" y="10479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</a:rPr>
              <a:t>Onkolog.klinika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  FNM   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38200" y="1825625"/>
            <a:ext cx="4913923" cy="4351338"/>
          </a:xfrm>
        </p:spPr>
        <p:txBody>
          <a:bodyPr/>
          <a:lstStyle/>
          <a:p>
            <a:r>
              <a:rPr lang="cs-CZ" dirty="0" smtClean="0"/>
              <a:t>Pravidelný MTB  od 1/2022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sz="2000" dirty="0" err="1" smtClean="0"/>
              <a:t>Ost</a:t>
            </a:r>
            <a:r>
              <a:rPr lang="cs-CZ" sz="2000" dirty="0" smtClean="0"/>
              <a:t>: karcinom tlustého střeva, prostata, pankreas, </a:t>
            </a:r>
            <a:r>
              <a:rPr lang="cs-CZ" sz="2000" dirty="0" err="1" smtClean="0"/>
              <a:t>mesoteliom</a:t>
            </a:r>
            <a:r>
              <a:rPr lang="cs-CZ" sz="2000" dirty="0" smtClean="0"/>
              <a:t>, žaludek, </a:t>
            </a:r>
            <a:r>
              <a:rPr lang="cs-CZ" sz="2000" dirty="0" err="1" smtClean="0"/>
              <a:t>thymom</a:t>
            </a:r>
            <a:r>
              <a:rPr lang="cs-CZ" sz="2000" dirty="0" smtClean="0"/>
              <a:t>,  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4" y="5648325"/>
            <a:ext cx="1090934" cy="10880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"/>
            <a:ext cx="1276349" cy="13247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25000" y="85724"/>
            <a:ext cx="1376308" cy="13816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431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0D8F4-D1F7-D248-8BA7-65D7B940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5" y="140597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Výsledky TMB </a:t>
            </a:r>
            <a:endParaRPr lang="cs-CZ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568DB-09B2-5540-A915-E9385696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577" y="1542015"/>
            <a:ext cx="10515600" cy="481610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TMB - indikováno 80 vyšetření NGS</a:t>
            </a:r>
          </a:p>
          <a:p>
            <a:endParaRPr lang="x-none" sz="2400" b="1" dirty="0"/>
          </a:p>
          <a:p>
            <a:r>
              <a:rPr lang="cs-CZ" sz="2400" dirty="0" smtClean="0"/>
              <a:t>Hodnocení doporučení </a:t>
            </a:r>
            <a:r>
              <a:rPr lang="cs-CZ" sz="2400" dirty="0"/>
              <a:t>dle ESMO ESCAT a </a:t>
            </a:r>
            <a:r>
              <a:rPr lang="cs-CZ" sz="2400" dirty="0" err="1"/>
              <a:t>OncoKB</a:t>
            </a:r>
            <a:r>
              <a:rPr lang="cs-CZ" sz="2400" dirty="0"/>
              <a:t> (MSKCC)</a:t>
            </a:r>
          </a:p>
          <a:p>
            <a:endParaRPr lang="cs-CZ" sz="2400" b="1" dirty="0"/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x-none" sz="2400" dirty="0">
                <a:solidFill>
                  <a:schemeClr val="accent1">
                    <a:lumMod val="75000"/>
                  </a:schemeClr>
                </a:solidFill>
              </a:rPr>
              <a:t>ndikovaná terapie:  </a:t>
            </a:r>
            <a:r>
              <a:rPr lang="x-none" sz="2400" i="1" dirty="0"/>
              <a:t>imunoterapie</a:t>
            </a:r>
            <a:r>
              <a:rPr lang="cs-CZ" sz="2400" i="1" dirty="0"/>
              <a:t> </a:t>
            </a:r>
            <a:r>
              <a:rPr lang="cs-CZ" sz="2400" i="1" dirty="0" err="1"/>
              <a:t>check</a:t>
            </a:r>
            <a:r>
              <a:rPr lang="cs-CZ" sz="2400" i="1" dirty="0"/>
              <a:t>-point inhibitory</a:t>
            </a:r>
            <a:r>
              <a:rPr lang="x-none" sz="2400" i="1" dirty="0"/>
              <a:t> </a:t>
            </a:r>
            <a:r>
              <a:rPr lang="x-none" sz="2400" i="1" dirty="0" smtClean="0"/>
              <a:t>(</a:t>
            </a:r>
            <a:r>
              <a:rPr lang="cs-CZ" sz="2400" i="1" dirty="0" smtClean="0"/>
              <a:t>2</a:t>
            </a:r>
            <a:r>
              <a:rPr lang="x-none" sz="2400" i="1" dirty="0" smtClean="0"/>
              <a:t>), </a:t>
            </a:r>
            <a:r>
              <a:rPr lang="cs-CZ" sz="2400" i="1" dirty="0" err="1"/>
              <a:t>PAPRi</a:t>
            </a:r>
            <a:r>
              <a:rPr lang="cs-CZ" sz="2400" i="1" dirty="0"/>
              <a:t> </a:t>
            </a:r>
            <a:r>
              <a:rPr lang="cs-CZ" sz="2400" i="1" dirty="0" smtClean="0"/>
              <a:t>(7), </a:t>
            </a:r>
            <a:r>
              <a:rPr lang="x-none" sz="2400" i="1" dirty="0"/>
              <a:t>NTRKi </a:t>
            </a:r>
            <a:r>
              <a:rPr lang="x-none" sz="2400" i="1" dirty="0" smtClean="0"/>
              <a:t>(</a:t>
            </a:r>
            <a:r>
              <a:rPr lang="cs-CZ" sz="2400" i="1" dirty="0" smtClean="0"/>
              <a:t>2</a:t>
            </a:r>
            <a:r>
              <a:rPr lang="x-none" sz="2400" i="1" dirty="0" smtClean="0"/>
              <a:t>)</a:t>
            </a:r>
            <a:r>
              <a:rPr lang="cs-CZ" sz="2400" i="1" dirty="0"/>
              <a:t>,</a:t>
            </a:r>
            <a:r>
              <a:rPr lang="x-none" sz="2400" i="1" dirty="0"/>
              <a:t> BRAFi</a:t>
            </a:r>
            <a:r>
              <a:rPr lang="cs-CZ" sz="2400" i="1" dirty="0"/>
              <a:t> </a:t>
            </a:r>
            <a:r>
              <a:rPr lang="cs-CZ" sz="2400" i="1" dirty="0" smtClean="0"/>
              <a:t>(1), PIK3CAi </a:t>
            </a:r>
            <a:r>
              <a:rPr lang="cs-CZ" sz="2400" i="1" dirty="0"/>
              <a:t>(2), </a:t>
            </a:r>
            <a:r>
              <a:rPr lang="cs-CZ" sz="2400" i="1" dirty="0" err="1"/>
              <a:t>FGFRi</a:t>
            </a:r>
            <a:r>
              <a:rPr lang="cs-CZ" sz="2400" i="1" dirty="0"/>
              <a:t> (1</a:t>
            </a:r>
            <a:r>
              <a:rPr lang="cs-CZ" sz="2400" i="1" dirty="0" smtClean="0"/>
              <a:t>), </a:t>
            </a:r>
            <a:r>
              <a:rPr lang="cs-CZ" sz="2400" i="1" dirty="0" err="1" smtClean="0"/>
              <a:t>RETi</a:t>
            </a:r>
            <a:r>
              <a:rPr lang="cs-CZ" sz="2400" i="1" dirty="0" smtClean="0"/>
              <a:t> 9</a:t>
            </a:r>
            <a:endParaRPr lang="cs-CZ" sz="2400" i="1" dirty="0"/>
          </a:p>
          <a:p>
            <a:endParaRPr lang="x-none" sz="2400" dirty="0"/>
          </a:p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Alterace</a:t>
            </a:r>
            <a:r>
              <a:rPr lang="x-none" sz="2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x-none" sz="2400" dirty="0"/>
              <a:t>vysoký TMB, NTRK </a:t>
            </a:r>
            <a:r>
              <a:rPr lang="x-none" sz="2400" dirty="0" smtClean="0"/>
              <a:t>f</a:t>
            </a:r>
            <a:r>
              <a:rPr lang="cs-CZ" sz="2400" dirty="0" smtClean="0"/>
              <a:t>ú</a:t>
            </a:r>
            <a:r>
              <a:rPr lang="x-none" sz="2400" dirty="0" smtClean="0"/>
              <a:t>ze</a:t>
            </a:r>
            <a:r>
              <a:rPr lang="x-none" sz="2400" dirty="0"/>
              <a:t>, </a:t>
            </a:r>
            <a:r>
              <a:rPr lang="cs-CZ" sz="2400" dirty="0" smtClean="0"/>
              <a:t>FGFR </a:t>
            </a:r>
            <a:r>
              <a:rPr lang="cs-CZ" sz="2400" dirty="0"/>
              <a:t>fúze, </a:t>
            </a:r>
            <a:r>
              <a:rPr lang="cs-CZ" sz="2400" dirty="0" smtClean="0"/>
              <a:t>m</a:t>
            </a:r>
            <a:r>
              <a:rPr lang="x-none" sz="2400" dirty="0" smtClean="0"/>
              <a:t>BRAF, </a:t>
            </a:r>
            <a:r>
              <a:rPr lang="x-none" sz="2400" dirty="0"/>
              <a:t>CDK amplifikace, </a:t>
            </a:r>
            <a:r>
              <a:rPr lang="cs-CZ" sz="2400" dirty="0" err="1" smtClean="0"/>
              <a:t>mRET</a:t>
            </a:r>
            <a:r>
              <a:rPr lang="x-none" sz="2400" dirty="0" smtClean="0"/>
              <a:t>, </a:t>
            </a:r>
            <a:r>
              <a:rPr lang="cs-CZ" sz="2400" dirty="0" smtClean="0"/>
              <a:t>m</a:t>
            </a:r>
            <a:r>
              <a:rPr lang="x-none" sz="2400" dirty="0" smtClean="0"/>
              <a:t>PIK3CA </a:t>
            </a:r>
            <a:endParaRPr lang="cs-CZ" sz="2400" dirty="0"/>
          </a:p>
          <a:p>
            <a:pPr marL="0" indent="0">
              <a:buNone/>
            </a:pPr>
            <a:endParaRPr lang="x-none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69917BE2-1C3C-CF40-8382-F1C6BB67FC12}"/>
              </a:ext>
            </a:extLst>
          </p:cNvPr>
          <p:cNvSpPr txBox="1">
            <a:spLocks/>
          </p:cNvSpPr>
          <p:nvPr/>
        </p:nvSpPr>
        <p:spPr>
          <a:xfrm>
            <a:off x="838199" y="1442487"/>
            <a:ext cx="6204284" cy="3063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sz="2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2984" y="0"/>
            <a:ext cx="3259015" cy="21713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4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0D8F4-D1F7-D248-8BA7-65D7B940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955" y="57958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Výsledky </a:t>
            </a:r>
            <a:r>
              <a:rPr lang="cs-CZ" sz="4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genomic-driven</a:t>
            </a:r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terapie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568DB-09B2-5540-A915-E9385696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28" y="1841663"/>
            <a:ext cx="10515600" cy="4816105"/>
          </a:xfrm>
        </p:spPr>
        <p:txBody>
          <a:bodyPr>
            <a:normAutofit/>
          </a:bodyPr>
          <a:lstStyle/>
          <a:p>
            <a:r>
              <a:rPr lang="cs-CZ" dirty="0"/>
              <a:t>Na základě doporučení MTB: </a:t>
            </a:r>
          </a:p>
          <a:p>
            <a:pPr lvl="1"/>
            <a:r>
              <a:rPr lang="cs-CZ" b="1" dirty="0" smtClean="0"/>
              <a:t>24</a:t>
            </a:r>
            <a:r>
              <a:rPr lang="x-none" b="1" dirty="0" smtClean="0"/>
              <a:t> </a:t>
            </a:r>
            <a:r>
              <a:rPr lang="x-none" b="1" dirty="0"/>
              <a:t>pacientů léčba zahájena dle doporučení </a:t>
            </a:r>
            <a:r>
              <a:rPr lang="x-none" b="1" dirty="0" smtClean="0"/>
              <a:t>(</a:t>
            </a:r>
            <a:r>
              <a:rPr lang="cs-CZ" b="1" dirty="0" smtClean="0"/>
              <a:t> 30 </a:t>
            </a:r>
            <a:r>
              <a:rPr lang="x-none" b="1" dirty="0" smtClean="0"/>
              <a:t>%)</a:t>
            </a:r>
            <a:endParaRPr lang="cs-CZ" b="1" dirty="0"/>
          </a:p>
          <a:p>
            <a:pPr lvl="1"/>
            <a:endParaRPr lang="cs-CZ" dirty="0"/>
          </a:p>
          <a:p>
            <a:pPr lvl="1"/>
            <a:endParaRPr lang="cs-CZ" sz="2000" dirty="0"/>
          </a:p>
          <a:p>
            <a:r>
              <a:rPr lang="x-none" dirty="0"/>
              <a:t>Efekt terapie možné hodnoti u </a:t>
            </a:r>
            <a:r>
              <a:rPr lang="cs-CZ" dirty="0" smtClean="0"/>
              <a:t>16</a:t>
            </a:r>
            <a:r>
              <a:rPr lang="x-none" dirty="0" smtClean="0"/>
              <a:t> </a:t>
            </a:r>
            <a:r>
              <a:rPr lang="x-none" dirty="0"/>
              <a:t>pacientů</a:t>
            </a:r>
            <a:endParaRPr lang="cs-CZ" dirty="0"/>
          </a:p>
          <a:p>
            <a:pPr lvl="1"/>
            <a:r>
              <a:rPr lang="cs-CZ" b="1" dirty="0"/>
              <a:t>P</a:t>
            </a:r>
            <a:r>
              <a:rPr lang="x-none" b="1" dirty="0"/>
              <a:t>arciální odpověď u </a:t>
            </a:r>
            <a:r>
              <a:rPr lang="cs-CZ" b="1" dirty="0" smtClean="0"/>
              <a:t>10 </a:t>
            </a:r>
          </a:p>
          <a:p>
            <a:pPr lvl="1"/>
            <a:r>
              <a:rPr lang="cs-CZ" b="1" dirty="0" smtClean="0"/>
              <a:t>S</a:t>
            </a:r>
            <a:r>
              <a:rPr lang="x-none" b="1" dirty="0"/>
              <a:t>tabilizace onemocnění </a:t>
            </a:r>
            <a:r>
              <a:rPr lang="cs-CZ" b="1" dirty="0" smtClean="0"/>
              <a:t> 3</a:t>
            </a:r>
            <a:endParaRPr lang="cs-CZ" b="1" dirty="0"/>
          </a:p>
          <a:p>
            <a:pPr lvl="1"/>
            <a:r>
              <a:rPr lang="cs-CZ" b="1" dirty="0"/>
              <a:t>P</a:t>
            </a:r>
            <a:r>
              <a:rPr lang="x-none" b="1" dirty="0"/>
              <a:t>rogrese u </a:t>
            </a:r>
            <a:r>
              <a:rPr lang="cs-CZ" b="1" dirty="0" smtClean="0"/>
              <a:t>3</a:t>
            </a:r>
            <a:r>
              <a:rPr lang="x-none" b="1" dirty="0" smtClean="0"/>
              <a:t> pacientů</a:t>
            </a:r>
            <a:r>
              <a:rPr lang="cs-CZ" b="1" dirty="0" smtClean="0"/>
              <a:t> </a:t>
            </a:r>
            <a:r>
              <a:rPr lang="cs-CZ" sz="2000" dirty="0" smtClean="0"/>
              <a:t>( </a:t>
            </a:r>
            <a:r>
              <a:rPr lang="cs-CZ" sz="2000" dirty="0" err="1" smtClean="0"/>
              <a:t>pemigatinib</a:t>
            </a:r>
            <a:r>
              <a:rPr lang="cs-CZ" sz="2000" dirty="0" smtClean="0"/>
              <a:t> PR)</a:t>
            </a:r>
            <a:r>
              <a:rPr lang="x-none" sz="2000" dirty="0" smtClean="0"/>
              <a:t> </a:t>
            </a:r>
            <a:endParaRPr lang="cs-CZ" sz="2000" dirty="0"/>
          </a:p>
          <a:p>
            <a:pPr lvl="1"/>
            <a:endParaRPr lang="cs-CZ" b="1" dirty="0"/>
          </a:p>
          <a:p>
            <a:pPr marL="0" indent="0">
              <a:buNone/>
            </a:pPr>
            <a:endParaRPr lang="x-none" sz="2400" dirty="0"/>
          </a:p>
        </p:txBody>
      </p:sp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xmlns="" id="{409A4519-244F-47BC-AE2B-812A78876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29180" y="6292643"/>
            <a:ext cx="5309901" cy="3651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98766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Generalizovaný karcinom žluč. cest- </a:t>
            </a:r>
            <a:r>
              <a:rPr lang="cs-CZ" sz="2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pemigatinib</a:t>
            </a:r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b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  <a:t>Srovnání CT nálezu před léčbou  a 6 měsíců po léčbě- plicní metastázy </a:t>
            </a:r>
            <a:br>
              <a:rPr lang="cs-CZ" sz="16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GB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5129" t="16429" r="51410" b="21082"/>
          <a:stretch/>
        </p:blipFill>
        <p:spPr>
          <a:xfrm>
            <a:off x="1086338" y="2109974"/>
            <a:ext cx="3814254" cy="18508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5578" t="15860" r="55576" b="20892"/>
          <a:stretch/>
        </p:blipFill>
        <p:spPr>
          <a:xfrm>
            <a:off x="1096887" y="4064001"/>
            <a:ext cx="3757092" cy="20645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/>
          <a:srcRect l="5449" t="16430" r="51603" b="6078"/>
          <a:stretch/>
        </p:blipFill>
        <p:spPr>
          <a:xfrm>
            <a:off x="5680748" y="2002262"/>
            <a:ext cx="3526646" cy="214757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/>
          <a:srcRect l="5577" t="19848" r="53526" b="9117"/>
          <a:stretch/>
        </p:blipFill>
        <p:spPr>
          <a:xfrm>
            <a:off x="5694263" y="4209656"/>
            <a:ext cx="3367712" cy="1974176"/>
          </a:xfrm>
          <a:prstGeom prst="rect">
            <a:avLst/>
          </a:prstGeom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3.NKGIO, 2021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298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7030A0"/>
                </a:solidFill>
                <a:latin typeface="+mn-lt"/>
              </a:rPr>
              <a:t>Generalizace DTC </a:t>
            </a:r>
            <a:r>
              <a:rPr lang="cs-CZ" sz="3600" b="1" dirty="0" err="1" smtClean="0">
                <a:solidFill>
                  <a:srgbClr val="7030A0"/>
                </a:solidFill>
                <a:latin typeface="+mn-lt"/>
              </a:rPr>
              <a:t>fNTRK</a:t>
            </a:r>
            <a:r>
              <a:rPr lang="cs-CZ" sz="3600" b="1" dirty="0" smtClean="0">
                <a:solidFill>
                  <a:srgbClr val="7030A0"/>
                </a:solidFill>
                <a:latin typeface="+mn-lt"/>
              </a:rPr>
              <a:t>  – terapie </a:t>
            </a:r>
            <a:r>
              <a:rPr lang="cs-CZ" sz="3600" b="1" dirty="0" err="1" smtClean="0">
                <a:solidFill>
                  <a:srgbClr val="7030A0"/>
                </a:solidFill>
                <a:latin typeface="+mn-lt"/>
              </a:rPr>
              <a:t>entrectinibem</a:t>
            </a:r>
            <a:r>
              <a:rPr lang="cs-CZ" sz="3600" b="1" dirty="0" smtClean="0">
                <a:solidFill>
                  <a:srgbClr val="7030A0"/>
                </a:solidFill>
                <a:latin typeface="+mn-lt"/>
              </a:rPr>
              <a:t>  </a:t>
            </a:r>
            <a:endParaRPr lang="en-GB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44. Endokrinologické dny , Brno 2021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3323" y="1595317"/>
            <a:ext cx="9217019" cy="51845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45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750" t="17524" r="13196" b="5333"/>
          <a:stretch>
            <a:fillRect/>
          </a:stretch>
        </p:blipFill>
        <p:spPr bwMode="auto">
          <a:xfrm>
            <a:off x="403681" y="187331"/>
            <a:ext cx="11293018" cy="652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9754" y="4098471"/>
            <a:ext cx="2748832" cy="27595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najít </a:t>
            </a:r>
            <a:r>
              <a:rPr lang="cs-CZ" sz="4000" b="1" dirty="0" smtClean="0">
                <a:solidFill>
                  <a:srgbClr val="002060"/>
                </a:solidFill>
                <a:latin typeface="+mn-lt"/>
              </a:rPr>
              <a:t>Jak najít pacienta</a:t>
            </a:r>
            <a:endParaRPr lang="cs-CZ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 algn="l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4294967295"/>
          </p:nvPr>
        </p:nvSpPr>
        <p:spPr>
          <a:xfrm>
            <a:off x="1208314" y="1519917"/>
            <a:ext cx="9601200" cy="309562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cs-CZ" dirty="0" smtClean="0"/>
          </a:p>
          <a:p>
            <a:pPr marL="114300" indent="0">
              <a:buNone/>
            </a:pPr>
            <a:r>
              <a:rPr lang="cs-CZ" sz="2400" b="1" dirty="0" smtClean="0">
                <a:solidFill>
                  <a:srgbClr val="7030A0"/>
                </a:solidFill>
              </a:rPr>
              <a:t>ESMO doporučení pro NGS  </a:t>
            </a:r>
            <a:r>
              <a:rPr lang="cs-CZ" sz="2400" b="1" dirty="0" err="1" smtClean="0">
                <a:solidFill>
                  <a:srgbClr val="7030A0"/>
                </a:solidFill>
              </a:rPr>
              <a:t>Annals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of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Oncology</a:t>
            </a:r>
            <a:r>
              <a:rPr lang="cs-CZ" sz="2400" b="1" dirty="0" smtClean="0">
                <a:solidFill>
                  <a:srgbClr val="7030A0"/>
                </a:solidFill>
              </a:rPr>
              <a:t>  20/07/2020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7030A0"/>
                </a:solidFill>
              </a:rPr>
              <a:t>                NGS                                                                            </a:t>
            </a:r>
            <a:r>
              <a:rPr lang="cs-CZ" b="1" dirty="0" smtClean="0">
                <a:solidFill>
                  <a:srgbClr val="92D050"/>
                </a:solidFill>
              </a:rPr>
              <a:t>TMB</a:t>
            </a:r>
            <a:endParaRPr lang="cs-CZ" dirty="0" smtClean="0">
              <a:solidFill>
                <a:srgbClr val="92D050"/>
              </a:solidFill>
            </a:endParaRPr>
          </a:p>
          <a:p>
            <a:endParaRPr lang="cs-CZ" dirty="0"/>
          </a:p>
          <a:p>
            <a:endParaRPr lang="cs-CZ" dirty="0"/>
          </a:p>
          <a:p>
            <a:pPr marL="114300" indent="0">
              <a:buNone/>
            </a:pPr>
            <a:r>
              <a:rPr lang="cs-CZ" sz="2000" b="1" dirty="0" smtClean="0">
                <a:solidFill>
                  <a:srgbClr val="7030A0"/>
                </a:solidFill>
              </a:rPr>
              <a:t>  </a:t>
            </a:r>
            <a:endParaRPr lang="cs-CZ" sz="2000" b="1" dirty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1200" dirty="0"/>
          </a:p>
        </p:txBody>
      </p:sp>
      <p:sp>
        <p:nvSpPr>
          <p:cNvPr id="5" name="Ovál 4"/>
          <p:cNvSpPr/>
          <p:nvPr/>
        </p:nvSpPr>
        <p:spPr>
          <a:xfrm>
            <a:off x="1583499" y="3861048"/>
            <a:ext cx="4361663" cy="2664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NSCLC</a:t>
            </a:r>
          </a:p>
          <a:p>
            <a:pPr algn="ctr"/>
            <a:endParaRPr lang="cs-CZ" sz="1600" b="1" dirty="0"/>
          </a:p>
          <a:p>
            <a:pPr algn="ctr"/>
            <a:r>
              <a:rPr lang="cs-CZ" sz="1600" b="1" dirty="0" err="1" smtClean="0"/>
              <a:t>Cholangiokarcinom</a:t>
            </a:r>
            <a:r>
              <a:rPr lang="cs-CZ" sz="1600" b="1" dirty="0" smtClean="0"/>
              <a:t> </a:t>
            </a:r>
            <a:endParaRPr lang="cs-CZ" sz="1600" b="1" dirty="0"/>
          </a:p>
          <a:p>
            <a:pPr algn="ctr"/>
            <a:endParaRPr lang="cs-CZ" sz="1600" b="1" dirty="0"/>
          </a:p>
          <a:p>
            <a:pPr algn="ctr"/>
            <a:r>
              <a:rPr lang="cs-CZ" sz="1600" b="1" dirty="0"/>
              <a:t>Prostaty</a:t>
            </a:r>
          </a:p>
          <a:p>
            <a:pPr algn="ctr"/>
            <a:endParaRPr lang="cs-CZ" sz="1600" b="1" dirty="0"/>
          </a:p>
          <a:p>
            <a:pPr algn="ctr"/>
            <a:r>
              <a:rPr lang="cs-CZ" sz="1600" b="1" dirty="0"/>
              <a:t>Vaječníku   </a:t>
            </a:r>
          </a:p>
        </p:txBody>
      </p:sp>
      <p:sp>
        <p:nvSpPr>
          <p:cNvPr id="6" name="Ovál 5"/>
          <p:cNvSpPr/>
          <p:nvPr/>
        </p:nvSpPr>
        <p:spPr>
          <a:xfrm>
            <a:off x="7632171" y="4221088"/>
            <a:ext cx="4032448" cy="2520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NET  gr.1+2</a:t>
            </a:r>
          </a:p>
          <a:p>
            <a:pPr algn="ctr"/>
            <a:endParaRPr lang="cs-CZ" b="1" dirty="0"/>
          </a:p>
          <a:p>
            <a:pPr algn="ctr"/>
            <a:r>
              <a:rPr lang="cs-CZ" b="1" dirty="0"/>
              <a:t>Slinné žlázy </a:t>
            </a:r>
          </a:p>
          <a:p>
            <a:pPr algn="ctr"/>
            <a:endParaRPr lang="cs-CZ" b="1" dirty="0"/>
          </a:p>
          <a:p>
            <a:pPr algn="ctr"/>
            <a:r>
              <a:rPr lang="cs-CZ" b="1" dirty="0"/>
              <a:t>Štítná žláza </a:t>
            </a:r>
          </a:p>
          <a:p>
            <a:pPr algn="ctr"/>
            <a:endParaRPr lang="cs-CZ" b="1" dirty="0"/>
          </a:p>
          <a:p>
            <a:pPr algn="ctr"/>
            <a:r>
              <a:rPr lang="cs-CZ" b="1" dirty="0"/>
              <a:t>Vulva, cervix   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27648" cy="14611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16277" y="0"/>
            <a:ext cx="2075723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3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204</Words>
  <Application>Microsoft Office PowerPoint</Application>
  <PresentationFormat>Vlastní</PresentationFormat>
  <Paragraphs>58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Office</vt:lpstr>
      <vt:lpstr>Onkolog.klinika  FNM   </vt:lpstr>
      <vt:lpstr> Výsledky TMB </vt:lpstr>
      <vt:lpstr>Výsledky genomic-driven terapie</vt:lpstr>
      <vt:lpstr>Generalizovaný karcinom žluč. cest- pemigatinib   - Srovnání CT nálezu před léčbou  a 6 měsíců po léčbě- plicní metastázy  </vt:lpstr>
      <vt:lpstr>Generalizace DTC fNTRK  – terapie entrectinibem  </vt:lpstr>
      <vt:lpstr>Snímek 6</vt:lpstr>
      <vt:lpstr>Kde najít Jak najít pacienta</vt:lpstr>
    </vt:vector>
  </TitlesOfParts>
  <Company>Masaryk Memorial Cancer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Tumour Board Registry</dc:title>
  <dc:creator>MUDr. Radka Obermannová</dc:creator>
  <cp:lastModifiedBy>uzivatel</cp:lastModifiedBy>
  <cp:revision>18</cp:revision>
  <cp:lastPrinted>2022-04-26T05:14:34Z</cp:lastPrinted>
  <dcterms:created xsi:type="dcterms:W3CDTF">2022-04-08T13:47:59Z</dcterms:created>
  <dcterms:modified xsi:type="dcterms:W3CDTF">2022-04-27T08:01:14Z</dcterms:modified>
</cp:coreProperties>
</file>