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3" r:id="rId5"/>
    <p:sldId id="264" r:id="rId6"/>
    <p:sldId id="266" r:id="rId7"/>
    <p:sldId id="260" r:id="rId8"/>
    <p:sldId id="261" r:id="rId9"/>
    <p:sldId id="262" r:id="rId10"/>
    <p:sldId id="259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7" r:id="rId20"/>
    <p:sldId id="275" r:id="rId21"/>
    <p:sldId id="276" r:id="rId2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List1!$B$6</c:f>
              <c:strCache>
                <c:ptCount val="1"/>
                <c:pt idx="0">
                  <c:v>A</c:v>
                </c:pt>
              </c:strCache>
            </c:strRef>
          </c:tx>
          <c:spPr>
            <a:ln w="50800"/>
          </c:spPr>
          <c:marker>
            <c:symbol val="none"/>
          </c:marker>
          <c:val>
            <c:numRef>
              <c:f>List1!$C$6:$Z$6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200</c:v>
                </c:pt>
                <c:pt idx="23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12-4C4C-9E2F-84CE5D4366B4}"/>
            </c:ext>
          </c:extLst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B</c:v>
                </c:pt>
              </c:strCache>
            </c:strRef>
          </c:tx>
          <c:spPr>
            <a:ln w="50800"/>
          </c:spPr>
          <c:marker>
            <c:symbol val="none"/>
          </c:marker>
          <c:val>
            <c:numRef>
              <c:f>List1!$C$7:$Z$7</c:f>
              <c:numCache>
                <c:formatCode>General</c:formatCode>
                <c:ptCount val="2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12-4C4C-9E2F-84CE5D436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33984"/>
        <c:axId val="32635520"/>
      </c:lineChart>
      <c:catAx>
        <c:axId val="3263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2635520"/>
        <c:crosses val="autoZero"/>
        <c:auto val="1"/>
        <c:lblAlgn val="ctr"/>
        <c:lblOffset val="100"/>
        <c:noMultiLvlLbl val="0"/>
      </c:catAx>
      <c:valAx>
        <c:axId val="32635520"/>
        <c:scaling>
          <c:orientation val="minMax"/>
          <c:max val="250"/>
          <c:min val="0"/>
        </c:scaling>
        <c:delete val="0"/>
        <c:axPos val="l"/>
        <c:majorGridlines>
          <c:spPr>
            <a:ln w="38100"/>
          </c:spPr>
        </c:majorGridlines>
        <c:numFmt formatCode="General" sourceLinked="1"/>
        <c:majorTickMark val="out"/>
        <c:minorTickMark val="none"/>
        <c:tickLblPos val="nextTo"/>
        <c:crossAx val="32633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F8825-46F2-4715-82A2-FA0D84D382BE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916B-BA74-4256-8461-2B7B9431E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56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916B-BA74-4256-8461-2B7B9431E97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5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916B-BA74-4256-8461-2B7B9431E97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62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916B-BA74-4256-8461-2B7B9431E97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41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42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10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6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9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2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39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7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84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14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59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999">
              <a:schemeClr val="tx2">
                <a:lumMod val="20000"/>
                <a:lumOff val="80000"/>
              </a:schemeClr>
            </a:gs>
            <a:gs pos="70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2E83-B7F9-48AB-97D2-2856223F3EB5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712F-4F00-46F1-80C4-A1F58751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80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Zkušenosti z cenových (u)jednání </a:t>
            </a:r>
            <a:r>
              <a:rPr lang="cs-CZ" dirty="0">
                <a:solidFill>
                  <a:srgbClr val="C00000"/>
                </a:solidFill>
              </a:rPr>
              <a:t>sdílení rizik mezi plátci a držiteli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016540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Jiří Štěrba - VZP</a:t>
            </a:r>
          </a:p>
          <a:p>
            <a:r>
              <a:rPr lang="cs-CZ" dirty="0">
                <a:solidFill>
                  <a:schemeClr val="tx1"/>
                </a:solidFill>
              </a:rPr>
              <a:t>Kateřina Podrazilová - SZP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16" y="5952811"/>
            <a:ext cx="2448267" cy="647790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52" y="5762284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53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Rozložení plateb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Neúspěch</a:t>
            </a:r>
          </a:p>
          <a:p>
            <a:r>
              <a:rPr lang="cs-CZ" dirty="0"/>
              <a:t>ZP pracuje s náklady v jednom roce</a:t>
            </a:r>
          </a:p>
          <a:p>
            <a:r>
              <a:rPr lang="cs-CZ" dirty="0"/>
              <a:t>Vykazování LP bez aplikace – problém vykazování</a:t>
            </a:r>
          </a:p>
          <a:p>
            <a:r>
              <a:rPr lang="cs-CZ" dirty="0"/>
              <a:t>Referenční období pro rozpočet centra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4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Platba za </a:t>
            </a:r>
            <a:r>
              <a:rPr lang="cs-CZ" b="1" dirty="0" err="1"/>
              <a:t>respondéra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434" y="1340768"/>
            <a:ext cx="8229600" cy="4525963"/>
          </a:xfrm>
        </p:spPr>
        <p:txBody>
          <a:bodyPr/>
          <a:lstStyle/>
          <a:p>
            <a:r>
              <a:rPr lang="cs-CZ" dirty="0"/>
              <a:t>Vyhodnocení účinnosti terapie</a:t>
            </a:r>
          </a:p>
          <a:p>
            <a:r>
              <a:rPr lang="cs-CZ" dirty="0"/>
              <a:t>Vrácení prostředků při neúspěšnosti léčby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2564904"/>
            <a:ext cx="3858901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8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Platba za </a:t>
            </a:r>
            <a:r>
              <a:rPr lang="cs-CZ" b="1" dirty="0" err="1"/>
              <a:t>respondéra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„Spravedlivý“ model</a:t>
            </a:r>
          </a:p>
          <a:p>
            <a:r>
              <a:rPr lang="cs-CZ" dirty="0"/>
              <a:t>Nutnost odlišit non-</a:t>
            </a:r>
            <a:r>
              <a:rPr lang="cs-CZ" dirty="0" err="1"/>
              <a:t>respondéry</a:t>
            </a:r>
            <a:r>
              <a:rPr lang="cs-CZ" dirty="0"/>
              <a:t> v záznamech plátce</a:t>
            </a:r>
          </a:p>
          <a:p>
            <a:r>
              <a:rPr lang="cs-CZ" dirty="0"/>
              <a:t>Evidovat náklady po jednotlivých pojištěncích</a:t>
            </a:r>
          </a:p>
          <a:p>
            <a:r>
              <a:rPr lang="cs-CZ" dirty="0"/>
              <a:t>Administrativní náročnost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5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Dosažení terapeutického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nelze hodnotit „hard </a:t>
            </a:r>
            <a:r>
              <a:rPr lang="cs-CZ" dirty="0" err="1"/>
              <a:t>endpoints</a:t>
            </a:r>
            <a:r>
              <a:rPr lang="cs-CZ" dirty="0"/>
              <a:t>“</a:t>
            </a:r>
          </a:p>
          <a:p>
            <a:r>
              <a:rPr lang="cs-CZ" dirty="0"/>
              <a:t>Předem stanovený terapeutický cíl</a:t>
            </a:r>
          </a:p>
          <a:p>
            <a:r>
              <a:rPr lang="cs-CZ" dirty="0"/>
              <a:t>Kritéria dle (registrační) studie</a:t>
            </a:r>
          </a:p>
          <a:p>
            <a:r>
              <a:rPr lang="cs-CZ" dirty="0"/>
              <a:t>Po dohodnutém čase zhodnotit výsledek léčby - &gt; výsledku není dosaženo, náklady ZP zpět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5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Dosažení terapeutického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klinických dat -&gt; nutno posuzovat k ošetřujícími lékaři</a:t>
            </a:r>
          </a:p>
          <a:p>
            <a:r>
              <a:rPr lang="cs-CZ" dirty="0"/>
              <a:t>Měřitelné cíle, definice relapsu</a:t>
            </a:r>
          </a:p>
          <a:p>
            <a:r>
              <a:rPr lang="cs-CZ" dirty="0"/>
              <a:t>Individualizované hodnocení přínosu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1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Limitace modelů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PPP – </a:t>
            </a:r>
            <a:r>
              <a:rPr lang="cs-CZ" dirty="0" err="1"/>
              <a:t>pay</a:t>
            </a:r>
            <a:r>
              <a:rPr lang="cs-CZ" dirty="0"/>
              <a:t>-per-performance</a:t>
            </a:r>
          </a:p>
          <a:p>
            <a:r>
              <a:rPr lang="cs-CZ" dirty="0"/>
              <a:t>Nutnost posuzovat klinický výsledek, ale ZP nemá přístup ke klinickým datům -&gt; nepřímé hodnocení</a:t>
            </a:r>
          </a:p>
          <a:p>
            <a:r>
              <a:rPr lang="cs-CZ" dirty="0"/>
              <a:t>Vždy hodnoceno zpětně</a:t>
            </a:r>
          </a:p>
          <a:p>
            <a:r>
              <a:rPr lang="cs-CZ" dirty="0"/>
              <a:t>Vždy hodnoceno individuálně (ochrana osobních údajů)</a:t>
            </a:r>
          </a:p>
          <a:p>
            <a:r>
              <a:rPr lang="cs-CZ" dirty="0"/>
              <a:t>Administrativní zátěž, lze aplikovat pouze na malé dg</a:t>
            </a:r>
          </a:p>
          <a:p>
            <a:r>
              <a:rPr lang="cs-CZ" dirty="0"/>
              <a:t>Problém s ochotou sdílet data (registry)</a:t>
            </a:r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6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Realizace RS schémat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240074"/>
              </p:ext>
            </p:extLst>
          </p:nvPr>
        </p:nvGraphicFramePr>
        <p:xfrm>
          <a:off x="1619669" y="1533308"/>
          <a:ext cx="6009952" cy="42244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VZP</a:t>
                      </a:r>
                      <a:endParaRPr lang="cs-CZ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SZP</a:t>
                      </a:r>
                      <a:endParaRPr lang="cs-CZ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 o ceně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prohlášení o ceně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 o limitaci nákladů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 o limitaci nákladů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 o zpětné platbě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 o zpětné platbě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dohoda o nejvyšší ceně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Smlouva/dohoda o úhradě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7"/>
            <a:ext cx="857370" cy="838317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59110"/>
            <a:ext cx="244826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7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Statistiky</a:t>
            </a:r>
            <a:br>
              <a:rPr lang="cs-CZ" b="1" dirty="0"/>
            </a:br>
            <a:r>
              <a:rPr lang="cs-CZ" b="1" dirty="0"/>
              <a:t>RS smlouvy VZP ČR</a:t>
            </a:r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896540"/>
            <a:ext cx="2448267" cy="647790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100" dirty="0"/>
              <a:t>Pro zachování stability systému veřejného zdravotního pojištění jsou s držitelem rozhodnutí o registraci uzavírána RS smlouvy „Risk-</a:t>
            </a:r>
            <a:r>
              <a:rPr lang="cs-CZ" sz="2100" dirty="0" err="1"/>
              <a:t>sharing</a:t>
            </a:r>
            <a:r>
              <a:rPr lang="cs-CZ" sz="2100" dirty="0"/>
              <a:t> </a:t>
            </a:r>
            <a:r>
              <a:rPr lang="cs-CZ" sz="2100" dirty="0" err="1"/>
              <a:t>schemes</a:t>
            </a:r>
            <a:r>
              <a:rPr lang="cs-CZ" sz="2100" dirty="0"/>
              <a:t>“:</a:t>
            </a:r>
          </a:p>
          <a:p>
            <a:pPr lvl="2" algn="just"/>
            <a:r>
              <a:rPr lang="cs-CZ" sz="2100" dirty="0" err="1"/>
              <a:t>Simple</a:t>
            </a:r>
            <a:r>
              <a:rPr lang="cs-CZ" sz="2100" dirty="0"/>
              <a:t> </a:t>
            </a:r>
            <a:r>
              <a:rPr lang="cs-CZ" sz="2100" dirty="0" err="1"/>
              <a:t>discount</a:t>
            </a:r>
            <a:endParaRPr lang="cs-CZ" sz="2100" dirty="0"/>
          </a:p>
          <a:p>
            <a:pPr lvl="2" algn="just"/>
            <a:r>
              <a:rPr lang="cs-CZ" sz="2100" dirty="0"/>
              <a:t>Budget cap</a:t>
            </a:r>
          </a:p>
          <a:p>
            <a:pPr lvl="2" algn="just"/>
            <a:r>
              <a:rPr lang="cs-CZ" sz="2100" dirty="0"/>
              <a:t>Payback per </a:t>
            </a:r>
            <a:r>
              <a:rPr lang="cs-CZ" sz="2100" dirty="0" err="1"/>
              <a:t>package</a:t>
            </a:r>
            <a:endParaRPr lang="cs-CZ" sz="2100" dirty="0"/>
          </a:p>
          <a:p>
            <a:pPr lvl="2" algn="just"/>
            <a:r>
              <a:rPr lang="cs-CZ" sz="2100" dirty="0"/>
              <a:t>Dose cap</a:t>
            </a:r>
          </a:p>
          <a:p>
            <a:pPr lvl="2" algn="just"/>
            <a:r>
              <a:rPr lang="cs-CZ" sz="2100" dirty="0" err="1"/>
              <a:t>Time</a:t>
            </a:r>
            <a:r>
              <a:rPr lang="cs-CZ" sz="2100" dirty="0"/>
              <a:t> cap </a:t>
            </a:r>
          </a:p>
          <a:p>
            <a:pPr lvl="2" algn="just"/>
            <a:r>
              <a:rPr lang="cs-CZ" sz="2100" dirty="0"/>
              <a:t>Cap per </a:t>
            </a:r>
            <a:r>
              <a:rPr lang="cs-CZ" sz="2100" dirty="0" err="1"/>
              <a:t>patient</a:t>
            </a:r>
            <a:endParaRPr lang="cs-CZ" sz="2100" dirty="0"/>
          </a:p>
          <a:p>
            <a:pPr lvl="2" algn="just"/>
            <a:r>
              <a:rPr lang="cs-CZ" sz="2100" dirty="0" err="1"/>
              <a:t>Pay</a:t>
            </a:r>
            <a:r>
              <a:rPr lang="cs-CZ" sz="2100" dirty="0"/>
              <a:t> per performance</a:t>
            </a:r>
          </a:p>
          <a:p>
            <a:pPr lvl="2" algn="just"/>
            <a:endParaRPr lang="cs-CZ" sz="2100" dirty="0"/>
          </a:p>
          <a:p>
            <a:pPr marL="0" lvl="2" indent="0" algn="just">
              <a:buNone/>
            </a:pPr>
            <a:r>
              <a:rPr lang="cs-CZ" sz="2100" dirty="0"/>
              <a:t>Od roku </a:t>
            </a:r>
            <a:r>
              <a:rPr lang="cs-CZ" sz="2100" b="1" dirty="0"/>
              <a:t>2014 do září 2018 </a:t>
            </a:r>
            <a:r>
              <a:rPr lang="cs-CZ" sz="2100" dirty="0"/>
              <a:t>uzavřeno</a:t>
            </a:r>
            <a:r>
              <a:rPr lang="cs-CZ" sz="2100" b="1" dirty="0"/>
              <a:t> </a:t>
            </a:r>
            <a:r>
              <a:rPr lang="cs-CZ" sz="2100" dirty="0"/>
              <a:t>celkem </a:t>
            </a:r>
            <a:r>
              <a:rPr lang="cs-CZ" sz="2100" b="1" dirty="0"/>
              <a:t>138 RS smluv </a:t>
            </a:r>
            <a:r>
              <a:rPr lang="cs-CZ" sz="2100" dirty="0"/>
              <a:t>(uzavřeny pro minimálně 90 léčivých přípravků)</a:t>
            </a:r>
            <a:endParaRPr lang="cs-CZ" sz="2100" b="1" dirty="0"/>
          </a:p>
          <a:p>
            <a:pPr lvl="2" algn="just"/>
            <a:r>
              <a:rPr lang="cs-CZ" sz="2100" dirty="0"/>
              <a:t>RS smluv - naplnění legislativní podmínky účelnosti terapeutické intervence a s ohledem na </a:t>
            </a:r>
            <a:r>
              <a:rPr lang="cs-CZ" sz="2100" dirty="0" err="1"/>
              <a:t>predikovatelný</a:t>
            </a:r>
            <a:r>
              <a:rPr lang="cs-CZ" sz="2100" dirty="0"/>
              <a:t> vysoký dopad do rozpočtu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977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Statistiky</a:t>
            </a:r>
            <a:br>
              <a:rPr lang="cs-CZ" b="1" dirty="0"/>
            </a:br>
            <a:r>
              <a:rPr lang="cs-CZ" b="1" dirty="0"/>
              <a:t>RS smlouvy VZP ČR</a:t>
            </a:r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896540"/>
            <a:ext cx="2448267" cy="647790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04" y="2107381"/>
            <a:ext cx="7742591" cy="35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09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SZP</a:t>
            </a:r>
          </a:p>
          <a:p>
            <a:pPr marL="0" indent="0">
              <a:buNone/>
            </a:pPr>
            <a:r>
              <a:rPr lang="cs-CZ" dirty="0"/>
              <a:t>Prohlášení o ceně - 177 kódů SUKL</a:t>
            </a:r>
          </a:p>
          <a:p>
            <a:pPr marL="0" indent="0">
              <a:buNone/>
            </a:pPr>
            <a:r>
              <a:rPr lang="cs-CZ" dirty="0"/>
              <a:t>Smlouvy – 73 kódů SUKL</a:t>
            </a:r>
          </a:p>
          <a:p>
            <a:pPr marL="0" indent="0">
              <a:buNone/>
            </a:pPr>
            <a:r>
              <a:rPr lang="cs-CZ" dirty="0"/>
              <a:t>PPP – 1x, v přípravě +1</a:t>
            </a:r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7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4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Souhrn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RS principy</a:t>
            </a:r>
          </a:p>
          <a:p>
            <a:r>
              <a:rPr lang="cs-CZ" dirty="0"/>
              <a:t>Přehled uzavřených smluv/ujednání</a:t>
            </a:r>
          </a:p>
          <a:p>
            <a:r>
              <a:rPr lang="cs-CZ" dirty="0"/>
              <a:t>Limitace – příklady</a:t>
            </a:r>
          </a:p>
          <a:p>
            <a:r>
              <a:rPr lang="cs-CZ" dirty="0"/>
              <a:t>Další cesty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85852"/>
            <a:ext cx="2448267" cy="647790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57547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22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Bonusy a sdílení informací o cenách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 ministra </a:t>
            </a:r>
          </a:p>
          <a:p>
            <a:pPr marL="0" indent="0">
              <a:buNone/>
            </a:pPr>
            <a:r>
              <a:rPr lang="cs-CZ" dirty="0"/>
              <a:t>04/2018 – bonusy adresné a neadresné</a:t>
            </a:r>
          </a:p>
          <a:p>
            <a:pPr marL="0" indent="0">
              <a:buNone/>
            </a:pPr>
            <a:r>
              <a:rPr lang="cs-CZ" dirty="0"/>
              <a:t>09/2018 – zveřejnění jednotkových cen, ale jen pokud na LP není uzavřeno RS ujednání</a:t>
            </a:r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28018"/>
            <a:ext cx="857370" cy="838317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954373"/>
            <a:ext cx="244826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43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b="1" dirty="0"/>
              <a:t>Děkujeme za pozornost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sz="3600" b="1" dirty="0"/>
              <a:t>Máte otázky?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54675"/>
            <a:ext cx="2448267" cy="647790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74" y="569462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Proč RS schéma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je</a:t>
            </a:r>
          </a:p>
          <a:p>
            <a:r>
              <a:rPr lang="cs-CZ" dirty="0"/>
              <a:t>dosažení hranice ochoty platit</a:t>
            </a:r>
          </a:p>
          <a:p>
            <a:r>
              <a:rPr lang="cs-CZ" dirty="0"/>
              <a:t>snížení dopadu na rozpočet</a:t>
            </a:r>
          </a:p>
          <a:p>
            <a:r>
              <a:rPr lang="cs-CZ" dirty="0"/>
              <a:t>srovnání  nákladů  s  obdobnou  terapií           (v terapeutické skupině)</a:t>
            </a:r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883" y="5965877"/>
            <a:ext cx="2448267" cy="647790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762283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Metodiky jednání s držiteli – metodika VZP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Limit BI</a:t>
            </a:r>
          </a:p>
          <a:p>
            <a:endParaRPr lang="cs-CZ" sz="2400" dirty="0"/>
          </a:p>
          <a:p>
            <a:r>
              <a:rPr lang="cs-CZ" sz="2400" dirty="0" err="1"/>
              <a:t>Horizon</a:t>
            </a:r>
            <a:r>
              <a:rPr lang="cs-CZ" sz="2400" dirty="0"/>
              <a:t> </a:t>
            </a:r>
            <a:r>
              <a:rPr lang="cs-CZ" sz="2400" dirty="0" err="1"/>
              <a:t>scanning</a:t>
            </a:r>
            <a:endParaRPr lang="cs-CZ" sz="2400" dirty="0"/>
          </a:p>
          <a:p>
            <a:pPr lvl="1"/>
            <a:r>
              <a:rPr lang="cs-CZ" sz="2000" dirty="0"/>
              <a:t>Příprava HS pro rok 2019</a:t>
            </a:r>
          </a:p>
          <a:p>
            <a:endParaRPr lang="cs-CZ" sz="2400" dirty="0"/>
          </a:p>
          <a:p>
            <a:r>
              <a:rPr lang="cs-CZ" sz="2400" dirty="0"/>
              <a:t>Hranice ochoty platit</a:t>
            </a:r>
          </a:p>
          <a:p>
            <a:pPr lvl="1"/>
            <a:r>
              <a:rPr lang="cs-CZ" sz="2000" dirty="0"/>
              <a:t>Preference typu </a:t>
            </a:r>
            <a:r>
              <a:rPr lang="cs-CZ" sz="2000" dirty="0" err="1"/>
              <a:t>simple</a:t>
            </a:r>
            <a:r>
              <a:rPr lang="cs-CZ" sz="2000" dirty="0"/>
              <a:t> </a:t>
            </a:r>
            <a:r>
              <a:rPr lang="cs-CZ" sz="2000" dirty="0" err="1"/>
              <a:t>discount</a:t>
            </a:r>
            <a:endParaRPr lang="cs-CZ" sz="2000" dirty="0"/>
          </a:p>
          <a:p>
            <a:pPr lvl="1"/>
            <a:endParaRPr lang="cs-CZ" sz="2000" dirty="0"/>
          </a:p>
          <a:p>
            <a:r>
              <a:rPr lang="cs-CZ" sz="2400" dirty="0"/>
              <a:t>Budget cap</a:t>
            </a:r>
          </a:p>
          <a:p>
            <a:endParaRPr lang="cs-CZ" sz="24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05264"/>
            <a:ext cx="244826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4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Metodiky jednání s držiteli –</a:t>
            </a:r>
            <a:br>
              <a:rPr lang="cs-CZ" b="1" dirty="0"/>
            </a:br>
            <a:r>
              <a:rPr lang="cs-CZ" b="1" dirty="0"/>
              <a:t>metodika SZP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Nepoužívá koeficienty</a:t>
            </a:r>
          </a:p>
          <a:p>
            <a:r>
              <a:rPr lang="cs-CZ" dirty="0"/>
              <a:t>Limitace dopadu na rozpočet je 6 mil. Kč na SZP</a:t>
            </a:r>
          </a:p>
          <a:p>
            <a:r>
              <a:rPr lang="cs-CZ" dirty="0"/>
              <a:t>Hodnotí se vždy nákladová efektivita</a:t>
            </a:r>
          </a:p>
          <a:p>
            <a:r>
              <a:rPr lang="cs-CZ" dirty="0"/>
              <a:t>Pokud LP nesplní limit - &gt; rozhodnutí Zdravotní sekce</a:t>
            </a:r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7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Srovnání metodik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34853"/>
              </p:ext>
            </p:extLst>
          </p:nvPr>
        </p:nvGraphicFramePr>
        <p:xfrm>
          <a:off x="395536" y="1052736"/>
          <a:ext cx="8208912" cy="5633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VZP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SZP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metodika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Platná od 1. 2. 2017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Platná od 2. 3. 3017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Předmět jednání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Pouze k SŘ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 SŘ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informativní schůzka o produktu, nabídkách (před zahájením SŘ)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jednání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 hodnocení SUKL (HZ)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 běžícímu SŘ po hodnocení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informativní lze i před hodnocením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účastníci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Pracovníci OLZP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Pracovníci SZP případně garant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termíny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Pevně dané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Dle termínů SŘ a jednání LK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podklady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Formuláře VZP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Zahraniční hodnocení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Tematicky k projednávané oblasti (obvykle farmakoekonomické modely a nabídky limitací)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způsob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Osobně na VZP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Osobně na SZP,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případně na jednání LK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Uzavření smlouvy/zveřejnění v registru, souhlas do spisu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Uzavření dohody/smlouvy, souhlas do spisu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 </a:t>
                      </a:r>
                      <a:r>
                        <a:rPr lang="cs-CZ" sz="1400" dirty="0" err="1">
                          <a:effectLst/>
                        </a:rPr>
                        <a:t>farmakoekonomiky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Nákladová efektivita -  dle </a:t>
                      </a:r>
                      <a:r>
                        <a:rPr lang="cs-CZ" sz="1400" b="1" dirty="0" err="1">
                          <a:effectLst/>
                        </a:rPr>
                        <a:t>SUKLu</a:t>
                      </a:r>
                      <a:r>
                        <a:rPr lang="cs-CZ" sz="14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Dopad do rozpočtu  - ano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Nákladová efektivita -  ano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Dopad do rozpočtu  - ano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pravidla hodnocení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BIA dle VZP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Aplikace koeficientů pro hodnocení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NEF dle metodiky SUKL (ICER/QALY)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BIA na systém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podmínky souhlasu do spisu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Zveřejnění v registru smluv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Uzavření dohody, zahájení přípravy smlouvy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6933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RS schémat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Sleva</a:t>
            </a:r>
          </a:p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discount</a:t>
            </a:r>
            <a:endParaRPr lang="cs-CZ" dirty="0"/>
          </a:p>
          <a:p>
            <a:r>
              <a:rPr lang="cs-CZ" dirty="0"/>
              <a:t>Zpětná platba</a:t>
            </a:r>
          </a:p>
          <a:p>
            <a:pPr marL="0" indent="0">
              <a:buNone/>
            </a:pPr>
            <a:r>
              <a:rPr lang="cs-CZ" b="1" dirty="0"/>
              <a:t>Limitace</a:t>
            </a:r>
          </a:p>
          <a:p>
            <a:r>
              <a:rPr lang="cs-CZ" dirty="0"/>
              <a:t>Budget cap</a:t>
            </a:r>
          </a:p>
          <a:p>
            <a:r>
              <a:rPr lang="cs-CZ" dirty="0"/>
              <a:t>Limitace nákladů na pacienta</a:t>
            </a:r>
          </a:p>
          <a:p>
            <a:r>
              <a:rPr lang="cs-CZ" dirty="0"/>
              <a:t>Limitace na počet cyklů (úvodní, pokračovací)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05264"/>
            <a:ext cx="244826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4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RS schémat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Další typy</a:t>
            </a:r>
          </a:p>
          <a:p>
            <a:r>
              <a:rPr lang="cs-CZ" dirty="0"/>
              <a:t>Rozložení plateb</a:t>
            </a:r>
          </a:p>
          <a:p>
            <a:r>
              <a:rPr lang="cs-CZ" dirty="0"/>
              <a:t>Platba za </a:t>
            </a:r>
            <a:r>
              <a:rPr lang="cs-CZ" dirty="0" err="1"/>
              <a:t>respondéra</a:t>
            </a:r>
            <a:endParaRPr lang="cs-CZ" dirty="0"/>
          </a:p>
          <a:p>
            <a:r>
              <a:rPr lang="cs-CZ" dirty="0"/>
              <a:t>Dosažení terapeutického cíle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0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Rozložení plateb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LP se dávkuje jinak než další používané LP</a:t>
            </a:r>
          </a:p>
          <a:p>
            <a:pPr marL="0" indent="0">
              <a:buNone/>
            </a:pPr>
            <a:r>
              <a:rPr lang="cs-CZ" dirty="0"/>
              <a:t>Př. Dávkování 2x za rok po 2 roky vs. kontinuální dávkování 1x měsíčně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514046"/>
              </p:ext>
            </p:extLst>
          </p:nvPr>
        </p:nvGraphicFramePr>
        <p:xfrm>
          <a:off x="683568" y="3284984"/>
          <a:ext cx="78488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3848"/>
            <a:ext cx="857370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58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656</Words>
  <Application>Microsoft Office PowerPoint</Application>
  <PresentationFormat>Předvádění na obrazovce (4:3)</PresentationFormat>
  <Paragraphs>161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 Zkušenosti z cenových (u)jednání sdílení rizik mezi plátci a držiteli </vt:lpstr>
      <vt:lpstr>Souhrn</vt:lpstr>
      <vt:lpstr>Proč RS schéma</vt:lpstr>
      <vt:lpstr>Metodiky jednání s držiteli – metodika VZP ČR</vt:lpstr>
      <vt:lpstr>Metodiky jednání s držiteli – metodika SZP</vt:lpstr>
      <vt:lpstr>Srovnání metodik ZP</vt:lpstr>
      <vt:lpstr>Typy RS schémat</vt:lpstr>
      <vt:lpstr>Typy RS schémat</vt:lpstr>
      <vt:lpstr>Rozložení plateb</vt:lpstr>
      <vt:lpstr>Rozložení plateb</vt:lpstr>
      <vt:lpstr>Platba za respondéra</vt:lpstr>
      <vt:lpstr>Platba za respondéra</vt:lpstr>
      <vt:lpstr>Dosažení terapeutického cíle</vt:lpstr>
      <vt:lpstr>Dosažení terapeutického cíle</vt:lpstr>
      <vt:lpstr>Limitace modelů PPP</vt:lpstr>
      <vt:lpstr>Realizace RS schémat</vt:lpstr>
      <vt:lpstr>Statistiky RS smlouvy VZP ČR</vt:lpstr>
      <vt:lpstr>Statistiky RS smlouvy VZP ČR</vt:lpstr>
      <vt:lpstr>Statistiky</vt:lpstr>
      <vt:lpstr>Bonusy a sdílení informací o cenách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z cenových (u)jednání sdílení rizik mezi plátci a držiteli</dc:title>
  <dc:creator>Katerina Podrazilova</dc:creator>
  <cp:lastModifiedBy>DELL Vostro 14</cp:lastModifiedBy>
  <cp:revision>17</cp:revision>
  <cp:lastPrinted>2018-11-07T13:25:54Z</cp:lastPrinted>
  <dcterms:created xsi:type="dcterms:W3CDTF">2018-11-06T09:36:31Z</dcterms:created>
  <dcterms:modified xsi:type="dcterms:W3CDTF">2018-12-10T12:23:08Z</dcterms:modified>
</cp:coreProperties>
</file>