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8" r:id="rId2"/>
    <p:sldId id="310" r:id="rId3"/>
    <p:sldId id="311" r:id="rId4"/>
    <p:sldId id="312" r:id="rId5"/>
    <p:sldId id="314" r:id="rId6"/>
    <p:sldId id="313" r:id="rId7"/>
    <p:sldId id="309" r:id="rId8"/>
  </p:sldIdLst>
  <p:sldSz cx="9144000" cy="6858000" type="screen4x3"/>
  <p:notesSz cx="6858000" cy="9144000"/>
  <p:custDataLst>
    <p:tags r:id="rId10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8EC6247-45E4-419A-B91B-A96C48FF6B56}" type="datetimeFigureOut">
              <a:rPr lang="cs-CZ"/>
              <a:pPr>
                <a:defRPr/>
              </a:pPr>
              <a:t>26.04.2022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8973DC5-1381-4E6F-98D9-3B96BD01EC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960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8E3B8-6B75-4857-9AE6-5C6839FACC6B}" type="datetimeFigureOut">
              <a:rPr lang="cs-CZ"/>
              <a:pPr>
                <a:defRPr/>
              </a:pPr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E91D2-486C-4324-B150-52601AD897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14DB0-25EF-48BE-B5EE-AE618192B126}" type="datetimeFigureOut">
              <a:rPr lang="cs-CZ"/>
              <a:pPr>
                <a:defRPr/>
              </a:pPr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D4E8F-3BE4-450B-A86F-30A2E24520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E28EA-630A-47A1-8121-1DA4C7D033A0}" type="datetimeFigureOut">
              <a:rPr lang="cs-CZ"/>
              <a:pPr>
                <a:defRPr/>
              </a:pPr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F4B76-3BB3-479C-BD71-62D9D0B0B6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F6E55-A003-4E6B-BB4F-5E0628116B27}" type="datetimeFigureOut">
              <a:rPr lang="cs-CZ"/>
              <a:pPr>
                <a:defRPr/>
              </a:pPr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FEA50-4671-45B4-A107-C21CFBD5C6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BC280-57CB-46E7-9A4D-090822BE5C27}" type="datetimeFigureOut">
              <a:rPr lang="cs-CZ"/>
              <a:pPr>
                <a:defRPr/>
              </a:pPr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7FB93-B3A7-45D2-9213-6FED8EB5FF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9A747-48E5-4495-953D-902C01DF7682}" type="datetimeFigureOut">
              <a:rPr lang="cs-CZ"/>
              <a:pPr>
                <a:defRPr/>
              </a:pPr>
              <a:t>26.04.2022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0C6B6-2E8E-493A-9E67-B3DC7E505A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8ED7F-8136-4058-BB1E-1A7D8F29C9DA}" type="datetimeFigureOut">
              <a:rPr lang="cs-CZ"/>
              <a:pPr>
                <a:defRPr/>
              </a:pPr>
              <a:t>26.04.2022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F3B0D-D81F-41D0-9C31-595EA00926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326FC-3E53-41D7-9F7D-860D417807AF}" type="datetimeFigureOut">
              <a:rPr lang="cs-CZ"/>
              <a:pPr>
                <a:defRPr/>
              </a:pPr>
              <a:t>26.04.2022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EF225-751F-4073-9D7E-6FB5A06793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0B3DC-C67B-40C5-B7A2-5B4B1EB0FE78}" type="datetimeFigureOut">
              <a:rPr lang="cs-CZ"/>
              <a:pPr>
                <a:defRPr/>
              </a:pPr>
              <a:t>26.04.2022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A2BB2-42F6-4FAC-8019-D553A3BBBD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1DB8F-FFF0-4E12-A88A-598EEE4D6FA5}" type="datetimeFigureOut">
              <a:rPr lang="cs-CZ"/>
              <a:pPr>
                <a:defRPr/>
              </a:pPr>
              <a:t>26.04.2022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06E68-8068-418A-A010-AB6EFB9F7B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7F57E-DE6C-4E9C-8D2A-E8F054006AEE}" type="datetimeFigureOut">
              <a:rPr lang="cs-CZ"/>
              <a:pPr>
                <a:defRPr/>
              </a:pPr>
              <a:t>26.04.2022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32CE-EEC0-41BE-B0DE-60916C7458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8E837A-451E-4EB8-BAD5-3069794C9C0E}" type="datetimeFigureOut">
              <a:rPr lang="cs-CZ"/>
              <a:pPr>
                <a:defRPr/>
              </a:pPr>
              <a:t>26.04.2022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0CFE80-2B6F-4AA8-9756-439102164C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3672408"/>
          </a:xfrm>
        </p:spPr>
        <p:txBody>
          <a:bodyPr/>
          <a:lstStyle/>
          <a:p>
            <a:r>
              <a:rPr lang="cs-CZ" sz="3200" b="1" dirty="0" smtClean="0">
                <a:solidFill>
                  <a:srgbClr val="0070C0"/>
                </a:solidFill>
              </a:rPr>
              <a:t>Molekulární Tumor </a:t>
            </a:r>
            <a:r>
              <a:rPr lang="cs-CZ" sz="3200" b="1" dirty="0" err="1" smtClean="0">
                <a:solidFill>
                  <a:srgbClr val="0070C0"/>
                </a:solidFill>
              </a:rPr>
              <a:t>Board</a:t>
            </a:r>
            <a:r>
              <a:rPr lang="cs-CZ" sz="3200" b="1" dirty="0" smtClean="0">
                <a:solidFill>
                  <a:srgbClr val="0070C0"/>
                </a:solidFill>
              </a:rPr>
              <a:t/>
            </a:r>
            <a:br>
              <a:rPr lang="cs-CZ" sz="3200" b="1" dirty="0" smtClean="0">
                <a:solidFill>
                  <a:srgbClr val="0070C0"/>
                </a:solidFill>
              </a:rPr>
            </a:br>
            <a:r>
              <a:rPr lang="cs-CZ" sz="3200" b="1" dirty="0" smtClean="0">
                <a:solidFill>
                  <a:srgbClr val="0070C0"/>
                </a:solidFill>
              </a:rPr>
              <a:t>Fakultní nemocnice Hradec Králové</a:t>
            </a:r>
            <a:endParaRPr lang="cs-CZ" sz="3200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47664" y="5949280"/>
            <a:ext cx="6400800" cy="62547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dirty="0" smtClean="0"/>
              <a:t>Doc. MUDr. Milan Vošmik, Ph.D.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800" dirty="0" smtClean="0"/>
              <a:t>Klinika onkologie a radioterapie, LF a FN Hradec Králové </a:t>
            </a:r>
            <a:endParaRPr lang="cs-CZ" sz="1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245" y="0"/>
            <a:ext cx="1512168" cy="907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http://dychani.orlfnhk.cz/img/logo-fnh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639" y="91413"/>
            <a:ext cx="734673" cy="734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19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95459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  <a:latin typeface="+mn-lt"/>
              </a:rPr>
              <a:t>Složení MTB ve FNHK</a:t>
            </a:r>
            <a:endParaRPr lang="cs-CZ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411919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Klinika onkologie a radioterapie</a:t>
            </a:r>
          </a:p>
          <a:p>
            <a:pPr marL="0" indent="0">
              <a:buNone/>
            </a:pPr>
            <a:r>
              <a:rPr lang="cs-CZ" sz="1400" dirty="0" smtClean="0"/>
              <a:t>	</a:t>
            </a:r>
            <a:r>
              <a:rPr lang="cs-CZ" sz="1400" dirty="0" smtClean="0"/>
              <a:t>Doc. MUDr. Milan Vošmik, Ph.D.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	</a:t>
            </a:r>
            <a:r>
              <a:rPr lang="cs-CZ" sz="1400" dirty="0" smtClean="0"/>
              <a:t>MUDr. Stanislav John, Ph.D.</a:t>
            </a:r>
            <a:endParaRPr lang="cs-CZ" sz="1400" dirty="0" smtClean="0"/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IV</a:t>
            </a:r>
            <a:r>
              <a:rPr lang="cs-CZ" sz="2000" b="1" dirty="0"/>
              <a:t>. Interní hematologická klinika </a:t>
            </a:r>
          </a:p>
          <a:p>
            <a:pPr marL="0" indent="0">
              <a:buNone/>
            </a:pPr>
            <a:r>
              <a:rPr lang="cs-CZ" sz="1400" dirty="0"/>
              <a:t>	</a:t>
            </a:r>
            <a:r>
              <a:rPr lang="cs-CZ" sz="1400" dirty="0" smtClean="0"/>
              <a:t>Prof. MUDr. Pavel Žák, Ph.D.</a:t>
            </a:r>
            <a:endParaRPr lang="cs-CZ" sz="1400" dirty="0"/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Gynekologická a porodnická klinika</a:t>
            </a:r>
          </a:p>
          <a:p>
            <a:pPr marL="0" indent="0">
              <a:buNone/>
            </a:pPr>
            <a:r>
              <a:rPr lang="cs-CZ" sz="1400" dirty="0" smtClean="0"/>
              <a:t>	</a:t>
            </a:r>
            <a:r>
              <a:rPr lang="cs-CZ" sz="1400" dirty="0" smtClean="0"/>
              <a:t>Prof. MUDr. Jiří Špaček, Ph.D</a:t>
            </a:r>
            <a:r>
              <a:rPr lang="cs-CZ" sz="2000" dirty="0" smtClean="0"/>
              <a:t>. </a:t>
            </a:r>
            <a:endParaRPr lang="cs-CZ" sz="2000" dirty="0"/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Plicní klinika</a:t>
            </a:r>
          </a:p>
          <a:p>
            <a:pPr marL="0" indent="0">
              <a:buNone/>
            </a:pPr>
            <a:r>
              <a:rPr lang="cs-CZ" sz="1400" dirty="0" smtClean="0"/>
              <a:t>	Michal </a:t>
            </a:r>
            <a:r>
              <a:rPr lang="cs-CZ" sz="1400" dirty="0" err="1" smtClean="0"/>
              <a:t>Hrnčiarik</a:t>
            </a:r>
            <a:endParaRPr lang="cs-CZ" sz="1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58863" y="1825625"/>
            <a:ext cx="384223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err="1" smtClean="0"/>
              <a:t>Fingerlandův</a:t>
            </a:r>
            <a:r>
              <a:rPr lang="cs-CZ" sz="2000" b="1" dirty="0" smtClean="0"/>
              <a:t> ústav patologie </a:t>
            </a:r>
          </a:p>
          <a:p>
            <a:pPr marL="0" indent="0">
              <a:buNone/>
            </a:pPr>
            <a:r>
              <a:rPr lang="cs-CZ" sz="1400" dirty="0" smtClean="0"/>
              <a:t>	</a:t>
            </a:r>
            <a:r>
              <a:rPr lang="cs-CZ" sz="1400" dirty="0" smtClean="0"/>
              <a:t>Prof. MUDr. Aleš Ryška, Ph.D.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	</a:t>
            </a:r>
            <a:r>
              <a:rPr lang="cs-CZ" sz="1400" dirty="0" smtClean="0"/>
              <a:t>RNDr. Hana </a:t>
            </a:r>
            <a:r>
              <a:rPr lang="cs-CZ" sz="1400" dirty="0" err="1" smtClean="0"/>
              <a:t>Vošmiková</a:t>
            </a:r>
            <a:endParaRPr lang="cs-CZ" sz="1400" dirty="0"/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Oddělení lékařské genetiky </a:t>
            </a:r>
          </a:p>
          <a:p>
            <a:pPr marL="0" indent="0">
              <a:buNone/>
            </a:pPr>
            <a:r>
              <a:rPr lang="cs-CZ" sz="2000" dirty="0" smtClean="0"/>
              <a:t>	</a:t>
            </a:r>
            <a:r>
              <a:rPr lang="cs-CZ" sz="1400" dirty="0" smtClean="0"/>
              <a:t>prim. MUDr. Mária </a:t>
            </a:r>
            <a:r>
              <a:rPr lang="cs-CZ" sz="1400" dirty="0" smtClean="0"/>
              <a:t>Šenkeříková</a:t>
            </a:r>
            <a:endParaRPr lang="cs-CZ" sz="1400" dirty="0"/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Ústav klinické biochemie a diagnostiky</a:t>
            </a:r>
          </a:p>
          <a:p>
            <a:pPr marL="0" indent="0">
              <a:buNone/>
            </a:pPr>
            <a:r>
              <a:rPr lang="cs-CZ" sz="1400" dirty="0" smtClean="0"/>
              <a:t>	</a:t>
            </a:r>
            <a:r>
              <a:rPr lang="cs-CZ" sz="1400" dirty="0" smtClean="0"/>
              <a:t>Mgr. Markéta </a:t>
            </a:r>
            <a:r>
              <a:rPr lang="cs-CZ" sz="1400" dirty="0" err="1" smtClean="0"/>
              <a:t>Gančarčíková</a:t>
            </a:r>
            <a:r>
              <a:rPr lang="cs-CZ" sz="1400" dirty="0" smtClean="0"/>
              <a:t>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045681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89951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Úkoly MTB ve FNHK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4785" y="1482724"/>
            <a:ext cx="8040565" cy="4847737"/>
          </a:xfrm>
        </p:spPr>
        <p:txBody>
          <a:bodyPr>
            <a:normAutofit/>
          </a:bodyPr>
          <a:lstStyle/>
          <a:p>
            <a:r>
              <a:rPr lang="cs-CZ" sz="2000" dirty="0" smtClean="0"/>
              <a:t>Nastavovat místní pravidla pro indikace a provádění molekulárně-biologických vyšetření nádorů jednotlivých lokalit (stanovení standardních prediktorů), včetně </a:t>
            </a:r>
            <a:r>
              <a:rPr lang="cs-CZ" sz="2000" dirty="0"/>
              <a:t>jejich interpretace a </a:t>
            </a:r>
            <a:r>
              <a:rPr lang="cs-CZ" sz="2000" dirty="0" smtClean="0"/>
              <a:t>reportingu</a:t>
            </a:r>
          </a:p>
          <a:p>
            <a:endParaRPr lang="cs-CZ" sz="2000" dirty="0" smtClean="0"/>
          </a:p>
          <a:p>
            <a:r>
              <a:rPr lang="cs-CZ" sz="2000" dirty="0" smtClean="0"/>
              <a:t>Nastavovat místní pravidla pro indikace a provádění molekulárně-biologických vyšetření vzácných nádorů a nádorů netypicky se chovajících (hledání prediktorů), včetně jejich interpretace a reportingu</a:t>
            </a:r>
          </a:p>
          <a:p>
            <a:endParaRPr lang="cs-CZ" sz="2000" dirty="0" smtClean="0"/>
          </a:p>
          <a:p>
            <a:r>
              <a:rPr lang="cs-CZ" sz="2000" dirty="0" smtClean="0"/>
              <a:t>Řešit organizační, ale i etické aspekty indikací, </a:t>
            </a:r>
            <a:r>
              <a:rPr lang="cs-CZ" sz="2000" dirty="0"/>
              <a:t>provádění </a:t>
            </a:r>
            <a:r>
              <a:rPr lang="cs-CZ" sz="2000" dirty="0" smtClean="0"/>
              <a:t>molekulárně-biologických vyšetření a </a:t>
            </a:r>
            <a:r>
              <a:rPr lang="cs-CZ" sz="2000" dirty="0"/>
              <a:t>jejich </a:t>
            </a:r>
            <a:r>
              <a:rPr lang="cs-CZ" sz="2000" dirty="0" smtClean="0"/>
              <a:t>reportingu</a:t>
            </a:r>
          </a:p>
          <a:p>
            <a:endParaRPr lang="cs-CZ" sz="2000" dirty="0" smtClean="0"/>
          </a:p>
          <a:p>
            <a:r>
              <a:rPr lang="cs-CZ" sz="2000" dirty="0" smtClean="0"/>
              <a:t>Výměna důležitých informací a poznatků mezi jednotlivými odbornostmi v rámci MTB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41367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70C0"/>
                </a:solidFill>
              </a:rPr>
              <a:t>Úkoly MTB ve FNHK</a:t>
            </a:r>
            <a:endParaRPr lang="cs-CZ" sz="3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526687"/>
            <a:ext cx="7886700" cy="4638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 smtClean="0"/>
              <a:t>Postupný posun: </a:t>
            </a:r>
          </a:p>
          <a:p>
            <a:r>
              <a:rPr lang="cs-CZ" sz="2400" dirty="0" smtClean="0"/>
              <a:t>Doporučení indikace k </a:t>
            </a:r>
            <a:r>
              <a:rPr lang="cs-CZ" sz="2400" dirty="0" smtClean="0"/>
              <a:t>příslušným molekulárně biologickým vyšetřením (multiparalelní sekvenování, PD-L1, </a:t>
            </a:r>
            <a:r>
              <a:rPr lang="cs-CZ" sz="2400" dirty="0" smtClean="0"/>
              <a:t>MSI, HER-2 </a:t>
            </a:r>
            <a:r>
              <a:rPr lang="cs-CZ" sz="2400" dirty="0" smtClean="0"/>
              <a:t>apod.)</a:t>
            </a:r>
          </a:p>
          <a:p>
            <a:r>
              <a:rPr lang="cs-CZ" sz="2400" dirty="0" smtClean="0"/>
              <a:t>Vyhodnotit </a:t>
            </a:r>
            <a:r>
              <a:rPr lang="cs-CZ" sz="2400" dirty="0" smtClean="0"/>
              <a:t>výsledky a doporučit příslušnou léčbu  </a:t>
            </a:r>
            <a:endParaRPr lang="cs-CZ" sz="2400" dirty="0" smtClean="0"/>
          </a:p>
          <a:p>
            <a:endParaRPr lang="cs-CZ" sz="2400" dirty="0" smtClean="0"/>
          </a:p>
          <a:p>
            <a:pPr marL="0" indent="0">
              <a:buNone/>
            </a:pPr>
            <a:r>
              <a:rPr lang="cs-CZ" sz="2000" dirty="0" smtClean="0"/>
              <a:t>Pozn. </a:t>
            </a:r>
            <a:r>
              <a:rPr lang="cs-CZ" sz="2000" dirty="0" smtClean="0"/>
              <a:t>V současné době tuto roli ve FNHK plní indikační kabinet Kliniky onkologie a radioterapie, které se účastní garanti či zástupci všech multidisciplinárních týmů (</a:t>
            </a:r>
            <a:r>
              <a:rPr lang="cs-CZ" sz="2000" dirty="0" err="1" smtClean="0"/>
              <a:t>centrová</a:t>
            </a:r>
            <a:r>
              <a:rPr lang="cs-CZ" sz="2000" dirty="0" smtClean="0"/>
              <a:t> léčba, klinické studie)</a:t>
            </a:r>
          </a:p>
        </p:txBody>
      </p:sp>
    </p:spTree>
    <p:extLst>
      <p:ext uri="{BB962C8B-B14F-4D97-AF65-F5344CB8AC3E}">
        <p14:creationId xmlns:p14="http://schemas.microsoft.com/office/powerpoint/2010/main" val="1769086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Počty vyšetření mimo standardní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73680"/>
              </p:ext>
            </p:extLst>
          </p:nvPr>
        </p:nvGraphicFramePr>
        <p:xfrm>
          <a:off x="1547664" y="1916832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48153756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70960063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70235748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6992742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2022 (1-3)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003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NTRK fúze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935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NGS panel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007514"/>
                  </a:ext>
                </a:extLst>
              </a:tr>
            </a:tbl>
          </a:graphicData>
        </a:graphic>
      </p:graphicFrame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625155"/>
          </a:xfrm>
        </p:spPr>
        <p:txBody>
          <a:bodyPr/>
          <a:lstStyle/>
          <a:p>
            <a:r>
              <a:rPr lang="cs-CZ" sz="2000" dirty="0" smtClean="0"/>
              <a:t>Nejsou zahrnuta standardní prediktivní vyšetření pro kolorektální karcinom, bronchogenní karcinom, karcinom prsu, BRCA u karcinomu ovaria, ale též pankreatu, atd. </a:t>
            </a:r>
          </a:p>
          <a:p>
            <a:r>
              <a:rPr lang="cs-CZ" sz="2000" dirty="0" smtClean="0"/>
              <a:t>Nejsou zahrnuta nestandardní prediktivní </a:t>
            </a:r>
            <a:r>
              <a:rPr lang="cs-CZ" sz="2000" dirty="0" err="1" smtClean="0"/>
              <a:t>imunohistochemická</a:t>
            </a:r>
            <a:r>
              <a:rPr lang="cs-CZ" sz="2000" dirty="0" smtClean="0"/>
              <a:t> vyšetření a ISH: PD-L1, HER-2, MSI atd. 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29496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55576" y="1412776"/>
            <a:ext cx="36004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dirty="0"/>
              <a:t>Adenokarcinom hrtanu + adenokarcinom duodena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dirty="0"/>
              <a:t>Uveální melanom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dirty="0"/>
              <a:t>Bronchogenní karcinom</a:t>
            </a:r>
            <a:r>
              <a:rPr lang="cs-CZ" sz="1400" dirty="0" smtClean="0"/>
              <a:t>, atypická histologie, mladý pacient</a:t>
            </a:r>
            <a:endParaRPr lang="cs-CZ" sz="14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dirty="0" err="1"/>
              <a:t>Leiomyosarkom</a:t>
            </a:r>
            <a:r>
              <a:rPr lang="cs-CZ" sz="1400" dirty="0"/>
              <a:t> dělohy.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dirty="0"/>
              <a:t>Špatně kohezní </a:t>
            </a:r>
            <a:r>
              <a:rPr lang="cs-CZ" sz="1400" dirty="0" smtClean="0"/>
              <a:t>adenokarcinom </a:t>
            </a:r>
            <a:r>
              <a:rPr lang="cs-CZ" sz="1400" dirty="0"/>
              <a:t>GIT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dirty="0"/>
              <a:t>Tu </a:t>
            </a:r>
            <a:r>
              <a:rPr lang="cs-CZ" sz="1400" dirty="0" smtClean="0"/>
              <a:t>mozku</a:t>
            </a:r>
            <a:endParaRPr lang="cs-CZ" sz="14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dirty="0" smtClean="0"/>
              <a:t>Sarkom </a:t>
            </a:r>
            <a:r>
              <a:rPr lang="cs-CZ" sz="1400" dirty="0"/>
              <a:t>maxilární dutin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dirty="0" smtClean="0"/>
              <a:t>Cholangiogenní karcinom </a:t>
            </a:r>
            <a:endParaRPr lang="cs-CZ" sz="1400" dirty="0"/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 smtClean="0"/>
              <a:t>Karcinom žlučníku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 smtClean="0"/>
              <a:t>Cholangiogenní </a:t>
            </a:r>
            <a:r>
              <a:rPr lang="cs-CZ" sz="1400" dirty="0"/>
              <a:t>karcinom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/>
              <a:t>Sarkom pochvy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/>
              <a:t>Nejasné primum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/>
              <a:t>Maligní melanom, původní nádor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/>
              <a:t>Nediferencovaný tumor s epiteloidní morfologií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sz="1400" dirty="0"/>
          </a:p>
        </p:txBody>
      </p:sp>
      <p:sp>
        <p:nvSpPr>
          <p:cNvPr id="6" name="Obdélník 5"/>
          <p:cNvSpPr/>
          <p:nvPr/>
        </p:nvSpPr>
        <p:spPr>
          <a:xfrm>
            <a:off x="4932040" y="1412776"/>
            <a:ext cx="343763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1400" dirty="0" smtClean="0">
                <a:latin typeface="+mn-lt"/>
              </a:rPr>
              <a:t>Maligní </a:t>
            </a:r>
            <a:r>
              <a:rPr lang="cs-CZ" sz="1400" dirty="0">
                <a:latin typeface="+mn-lt"/>
              </a:rPr>
              <a:t>melanom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>
                <a:latin typeface="+mn-lt"/>
              </a:rPr>
              <a:t>Thymický karcinom,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>
                <a:latin typeface="+mn-lt"/>
              </a:rPr>
              <a:t>Angiosarkom hrudní stěny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>
                <a:latin typeface="+mn-lt"/>
              </a:rPr>
              <a:t>Karcinom </a:t>
            </a:r>
            <a:r>
              <a:rPr lang="cs-CZ" sz="1400" dirty="0" smtClean="0">
                <a:latin typeface="+mn-lt"/>
              </a:rPr>
              <a:t>prsu, velmi mladá pacientka</a:t>
            </a:r>
            <a:endParaRPr lang="cs-CZ" sz="1400" dirty="0">
              <a:latin typeface="+mn-lt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 smtClean="0">
                <a:latin typeface="+mn-lt"/>
              </a:rPr>
              <a:t>Adenokarcinom </a:t>
            </a:r>
            <a:r>
              <a:rPr lang="cs-CZ" sz="1400" dirty="0" err="1" smtClean="0">
                <a:latin typeface="+mn-lt"/>
              </a:rPr>
              <a:t>v.s</a:t>
            </a:r>
            <a:r>
              <a:rPr lang="cs-CZ" sz="1400" dirty="0" smtClean="0">
                <a:latin typeface="+mn-lt"/>
              </a:rPr>
              <a:t> z GIT</a:t>
            </a:r>
            <a:endParaRPr lang="cs-CZ" sz="1400" dirty="0">
              <a:latin typeface="+mn-lt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 err="1" smtClean="0">
                <a:latin typeface="+mn-lt"/>
              </a:rPr>
              <a:t>V.s</a:t>
            </a:r>
            <a:r>
              <a:rPr lang="cs-CZ" sz="1400" dirty="0">
                <a:latin typeface="+mn-lt"/>
              </a:rPr>
              <a:t>. prim. nádor jater s nezvyklou histologií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>
                <a:latin typeface="+mn-lt"/>
              </a:rPr>
              <a:t>Neuroendokrinní tumor močového měchýře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>
                <a:latin typeface="+mn-lt"/>
              </a:rPr>
              <a:t>Hemangiosarkom nadledviny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>
                <a:latin typeface="+mn-lt"/>
              </a:rPr>
              <a:t>Apokrinní karcinom axily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>
                <a:latin typeface="+mn-lt"/>
              </a:rPr>
              <a:t>Karcinom kůry nadledviny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>
                <a:latin typeface="+mn-lt"/>
              </a:rPr>
              <a:t>Karcinom ledviny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>
                <a:latin typeface="+mn-lt"/>
              </a:rPr>
              <a:t>Uveální melanom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>
                <a:latin typeface="+mn-lt"/>
              </a:rPr>
              <a:t>Invazivní uroteliální ca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>
                <a:latin typeface="+mn-lt"/>
              </a:rPr>
              <a:t>Metastatický thymom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>
                <a:latin typeface="+mn-lt"/>
              </a:rPr>
              <a:t>Adenokarcinom střeva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>
                <a:latin typeface="+mn-lt"/>
              </a:rPr>
              <a:t>Sarkom z folikulárních dendritických buněk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1400" dirty="0" smtClean="0">
                <a:latin typeface="+mn-lt"/>
              </a:rPr>
              <a:t>High grade karcinom ledviny</a:t>
            </a:r>
            <a:endParaRPr lang="cs-CZ" sz="1400" dirty="0">
              <a:latin typeface="+mn-lt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0070C0"/>
                </a:solidFill>
              </a:rPr>
              <a:t>Diagnózy k došetření NGS panelu (n=31)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141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Nadpis 3"/>
          <p:cNvSpPr>
            <a:spLocks noGrp="1"/>
          </p:cNvSpPr>
          <p:nvPr>
            <p:ph type="title"/>
          </p:nvPr>
        </p:nvSpPr>
        <p:spPr>
          <a:xfrm>
            <a:off x="468313" y="2060575"/>
            <a:ext cx="8229600" cy="1143000"/>
          </a:xfrm>
        </p:spPr>
        <p:txBody>
          <a:bodyPr/>
          <a:lstStyle/>
          <a:p>
            <a:r>
              <a:rPr lang="cs-CZ" smtClean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59596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82ab17fc-6a20-49f3-aa6d-fe7fb5ed4080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</TotalTime>
  <Words>353</Words>
  <Application>Microsoft Office PowerPoint</Application>
  <PresentationFormat>Předvádění na obrazovce (4:3)</PresentationFormat>
  <Paragraphs>86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Molekulární Tumor Board Fakultní nemocnice Hradec Králové</vt:lpstr>
      <vt:lpstr>Složení MTB ve FNHK</vt:lpstr>
      <vt:lpstr>Úkoly MTB ve FNHK</vt:lpstr>
      <vt:lpstr>Úkoly MTB ve FNHK</vt:lpstr>
      <vt:lpstr>Počty vyšetření mimo standardní</vt:lpstr>
      <vt:lpstr>Diagnózy k došetření NGS panelu (n=31)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lf</dc:creator>
  <cp:lastModifiedBy>Milan Vošmik</cp:lastModifiedBy>
  <cp:revision>136</cp:revision>
  <dcterms:created xsi:type="dcterms:W3CDTF">2013-10-24T18:20:10Z</dcterms:created>
  <dcterms:modified xsi:type="dcterms:W3CDTF">2022-04-26T18:41:13Z</dcterms:modified>
</cp:coreProperties>
</file>