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7"/>
  </p:handoutMasterIdLst>
  <p:sldIdLst>
    <p:sldId id="256" r:id="rId2"/>
    <p:sldId id="257" r:id="rId3"/>
    <p:sldId id="263" r:id="rId4"/>
    <p:sldId id="258" r:id="rId5"/>
    <p:sldId id="260" r:id="rId6"/>
    <p:sldId id="262" r:id="rId7"/>
    <p:sldId id="261" r:id="rId8"/>
    <p:sldId id="264" r:id="rId9"/>
    <p:sldId id="265" r:id="rId10"/>
    <p:sldId id="268" r:id="rId11"/>
    <p:sldId id="269" r:id="rId12"/>
    <p:sldId id="267" r:id="rId13"/>
    <p:sldId id="270" r:id="rId14"/>
    <p:sldId id="273" r:id="rId15"/>
    <p:sldId id="271" r:id="rId16"/>
    <p:sldId id="274" r:id="rId17"/>
    <p:sldId id="272" r:id="rId18"/>
    <p:sldId id="280" r:id="rId19"/>
    <p:sldId id="281" r:id="rId20"/>
    <p:sldId id="278" r:id="rId21"/>
    <p:sldId id="275" r:id="rId22"/>
    <p:sldId id="276" r:id="rId23"/>
    <p:sldId id="279" r:id="rId24"/>
    <p:sldId id="277" r:id="rId25"/>
    <p:sldId id="282" r:id="rId26"/>
    <p:sldId id="285" r:id="rId27"/>
    <p:sldId id="286" r:id="rId28"/>
    <p:sldId id="287" r:id="rId29"/>
    <p:sldId id="283" r:id="rId30"/>
    <p:sldId id="284" r:id="rId31"/>
    <p:sldId id="289" r:id="rId32"/>
    <p:sldId id="292" r:id="rId33"/>
    <p:sldId id="293" r:id="rId34"/>
    <p:sldId id="295" r:id="rId35"/>
    <p:sldId id="294" r:id="rId36"/>
  </p:sldIdLst>
  <p:sldSz cx="9144000" cy="6858000" type="screen4x3"/>
  <p:notesSz cx="6858000" cy="9947275"/>
  <p:custDataLst>
    <p:tags r:id="rId38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F3F"/>
    <a:srgbClr val="000000"/>
    <a:srgbClr val="FFD653"/>
    <a:srgbClr val="FFD243"/>
    <a:srgbClr val="EE0000"/>
    <a:srgbClr val="FFFF99"/>
    <a:srgbClr val="FF7C80"/>
    <a:srgbClr val="005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77" d="100"/>
          <a:sy n="77" d="100"/>
        </p:scale>
        <p:origin x="256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4055E-BA8D-4B2E-84EC-FE50CF0ECC84}" type="datetimeFigureOut">
              <a:rPr lang="cs-CZ" smtClean="0"/>
              <a:pPr/>
              <a:t>06.06.2019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ED733-0C52-4553-B60B-18415987FB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119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8136904" cy="230425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 baseline="0">
                <a:solidFill>
                  <a:srgbClr val="00567C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3789040"/>
            <a:ext cx="8136904" cy="16561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5" cy="1115476"/>
          </a:xfrm>
          <a:prstGeom prst="rect">
            <a:avLst/>
          </a:prstGeom>
        </p:spPr>
      </p:pic>
      <p:grpSp>
        <p:nvGrpSpPr>
          <p:cNvPr id="5" name="Skupina 4"/>
          <p:cNvGrpSpPr/>
          <p:nvPr userDrawn="1"/>
        </p:nvGrpSpPr>
        <p:grpSpPr>
          <a:xfrm>
            <a:off x="3024000" y="5778000"/>
            <a:ext cx="6120000" cy="1080000"/>
            <a:chOff x="3024000" y="5778000"/>
            <a:chExt cx="6120000" cy="1080000"/>
          </a:xfrm>
        </p:grpSpPr>
        <p:sp>
          <p:nvSpPr>
            <p:cNvPr id="10" name="Obdélník s jedním zakulaceným rohem 9"/>
            <p:cNvSpPr/>
            <p:nvPr userDrawn="1"/>
          </p:nvSpPr>
          <p:spPr>
            <a:xfrm flipH="1">
              <a:off x="3024000" y="5778000"/>
              <a:ext cx="6120000" cy="1080000"/>
            </a:xfrm>
            <a:prstGeom prst="round1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47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2" name="Obrázek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6786" y="5868000"/>
              <a:ext cx="889671" cy="900000"/>
            </a:xfrm>
            <a:prstGeom prst="rect">
              <a:avLst/>
            </a:prstGeom>
          </p:spPr>
        </p:pic>
      </p:grp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68" y="5868000"/>
            <a:ext cx="268474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4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31781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5709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>
              <a:defRPr sz="2000">
                <a:latin typeface="Cambria" panose="02040503050406030204" pitchFamily="18" charset="0"/>
              </a:defRPr>
            </a:lvl2pPr>
            <a:lvl3pPr>
              <a:defRPr sz="1800">
                <a:latin typeface="Cambria" panose="02040503050406030204" pitchFamily="18" charset="0"/>
              </a:defRPr>
            </a:lvl3pPr>
            <a:lvl4pPr>
              <a:defRPr sz="1600">
                <a:latin typeface="Cambria" panose="02040503050406030204" pitchFamily="18" charset="0"/>
              </a:defRPr>
            </a:lvl4pPr>
            <a:lvl5pPr>
              <a:defRPr sz="1600">
                <a:latin typeface="Cambria" panose="02040503050406030204" pitchFamily="18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431540" y="80628"/>
            <a:ext cx="6840760" cy="108000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843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90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90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431540" y="80628"/>
            <a:ext cx="6840760" cy="108000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236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12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6" name="Nadpis 1"/>
          <p:cNvSpPr>
            <a:spLocks noGrp="1"/>
          </p:cNvSpPr>
          <p:nvPr>
            <p:ph type="title"/>
          </p:nvPr>
        </p:nvSpPr>
        <p:spPr>
          <a:xfrm>
            <a:off x="431540" y="80628"/>
            <a:ext cx="6840760" cy="108000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359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31539" y="1376772"/>
            <a:ext cx="8208000" cy="442849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431540" y="80628"/>
            <a:ext cx="6840760" cy="108000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862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31540" y="80628"/>
            <a:ext cx="6840760" cy="108000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0229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959116" cy="815690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124745"/>
            <a:ext cx="5111750" cy="482453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124745"/>
            <a:ext cx="3008313" cy="4824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grpSp>
        <p:nvGrpSpPr>
          <p:cNvPr id="9" name="Skupina 8"/>
          <p:cNvGrpSpPr/>
          <p:nvPr userDrawn="1"/>
        </p:nvGrpSpPr>
        <p:grpSpPr>
          <a:xfrm>
            <a:off x="5724000" y="6093296"/>
            <a:ext cx="3420000" cy="648000"/>
            <a:chOff x="5724000" y="6093296"/>
            <a:chExt cx="3420000" cy="648000"/>
          </a:xfrm>
        </p:grpSpPr>
        <p:sp>
          <p:nvSpPr>
            <p:cNvPr id="10" name="Obdélník s jedním zakulaceným rohem 9"/>
            <p:cNvSpPr/>
            <p:nvPr userDrawn="1"/>
          </p:nvSpPr>
          <p:spPr>
            <a:xfrm flipH="1">
              <a:off x="5724000" y="6093296"/>
              <a:ext cx="3420000" cy="648000"/>
            </a:xfrm>
            <a:prstGeom prst="round1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47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1" name="Obrázek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2180" y="6147296"/>
              <a:ext cx="533801" cy="540000"/>
            </a:xfrm>
            <a:prstGeom prst="rect">
              <a:avLst/>
            </a:prstGeom>
          </p:spPr>
        </p:pic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6276" y="6147296"/>
              <a:ext cx="1619048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755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52636"/>
            <a:ext cx="5486400" cy="442849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869160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grpSp>
        <p:nvGrpSpPr>
          <p:cNvPr id="8" name="Skupina 7"/>
          <p:cNvGrpSpPr/>
          <p:nvPr userDrawn="1"/>
        </p:nvGrpSpPr>
        <p:grpSpPr>
          <a:xfrm>
            <a:off x="5724000" y="6093296"/>
            <a:ext cx="3420000" cy="648000"/>
            <a:chOff x="5724000" y="6093296"/>
            <a:chExt cx="3420000" cy="648000"/>
          </a:xfrm>
        </p:grpSpPr>
        <p:sp>
          <p:nvSpPr>
            <p:cNvPr id="9" name="Obdélník s jedním zakulaceným rohem 8"/>
            <p:cNvSpPr/>
            <p:nvPr userDrawn="1"/>
          </p:nvSpPr>
          <p:spPr>
            <a:xfrm flipH="1">
              <a:off x="5724000" y="6093296"/>
              <a:ext cx="3420000" cy="648000"/>
            </a:xfrm>
            <a:prstGeom prst="round1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47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0" name="Obrázek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2180" y="6147296"/>
              <a:ext cx="533801" cy="540000"/>
            </a:xfrm>
            <a:prstGeom prst="rect">
              <a:avLst/>
            </a:prstGeom>
          </p:spPr>
        </p:pic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6276" y="6147296"/>
              <a:ext cx="1619048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029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kupina 4"/>
          <p:cNvGrpSpPr/>
          <p:nvPr userDrawn="1"/>
        </p:nvGrpSpPr>
        <p:grpSpPr>
          <a:xfrm>
            <a:off x="5724000" y="6093296"/>
            <a:ext cx="3420000" cy="648000"/>
            <a:chOff x="5724000" y="6093296"/>
            <a:chExt cx="3420000" cy="648000"/>
          </a:xfrm>
        </p:grpSpPr>
        <p:sp>
          <p:nvSpPr>
            <p:cNvPr id="6" name="Obdélník s jedním zakulaceným rohem 5"/>
            <p:cNvSpPr/>
            <p:nvPr userDrawn="1"/>
          </p:nvSpPr>
          <p:spPr>
            <a:xfrm flipH="1">
              <a:off x="5724000" y="6093296"/>
              <a:ext cx="3420000" cy="648000"/>
            </a:xfrm>
            <a:prstGeom prst="round1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47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7" name="Obrázek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2180" y="6147296"/>
              <a:ext cx="533801" cy="540000"/>
            </a:xfrm>
            <a:prstGeom prst="rect">
              <a:avLst/>
            </a:prstGeom>
          </p:spPr>
        </p:pic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6276" y="6147296"/>
              <a:ext cx="1619048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663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 userDrawn="1"/>
        </p:nvSpPr>
        <p:spPr>
          <a:xfrm>
            <a:off x="467544" y="80628"/>
            <a:ext cx="6840000" cy="1080000"/>
          </a:xfrm>
          <a:prstGeom prst="rect">
            <a:avLst/>
          </a:prstGeom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endParaRPr lang="cs-CZ" sz="2000" dirty="0"/>
          </a:p>
        </p:txBody>
      </p:sp>
      <p:grpSp>
        <p:nvGrpSpPr>
          <p:cNvPr id="9" name="Skupina 8"/>
          <p:cNvGrpSpPr/>
          <p:nvPr userDrawn="1"/>
        </p:nvGrpSpPr>
        <p:grpSpPr>
          <a:xfrm>
            <a:off x="5724000" y="6093296"/>
            <a:ext cx="3420000" cy="648000"/>
            <a:chOff x="5724000" y="6093296"/>
            <a:chExt cx="3420000" cy="648000"/>
          </a:xfrm>
        </p:grpSpPr>
        <p:sp>
          <p:nvSpPr>
            <p:cNvPr id="10" name="Obdélník s jedním zakulaceným rohem 9"/>
            <p:cNvSpPr/>
            <p:nvPr userDrawn="1"/>
          </p:nvSpPr>
          <p:spPr>
            <a:xfrm flipH="1">
              <a:off x="5724000" y="6093296"/>
              <a:ext cx="3420000" cy="648000"/>
            </a:xfrm>
            <a:prstGeom prst="round1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47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1" name="Obrázek 10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2180" y="6147296"/>
              <a:ext cx="533801" cy="540000"/>
            </a:xfrm>
            <a:prstGeom prst="rect">
              <a:avLst/>
            </a:prstGeom>
          </p:spPr>
        </p:pic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6276" y="6147296"/>
              <a:ext cx="1619048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1" r:id="rId3"/>
    <p:sldLayoutId id="2147483692" r:id="rId4"/>
    <p:sldLayoutId id="2147483690" r:id="rId5"/>
    <p:sldLayoutId id="2147483693" r:id="rId6"/>
    <p:sldLayoutId id="2147483695" r:id="rId7"/>
    <p:sldLayoutId id="2147483696" r:id="rId8"/>
    <p:sldLayoutId id="2147483694" r:id="rId9"/>
    <p:sldLayoutId id="2147483697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B3E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healthtrainingcentre.tghn.org/elearning/short-course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359685"/>
            <a:ext cx="9144000" cy="1943546"/>
          </a:xfrm>
          <a:solidFill>
            <a:schemeClr val="tx2">
              <a:lumMod val="20000"/>
              <a:lumOff val="80000"/>
              <a:alpha val="39000"/>
            </a:schemeClr>
          </a:solidFill>
          <a:ln>
            <a:noFill/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rgbClr val="002060"/>
                </a:solidFill>
                <a:latin typeface="Cambria" panose="02040503050406030204" pitchFamily="18" charset="0"/>
              </a:rPr>
              <a:t>Vyrob si svého koordinátora</a:t>
            </a:r>
            <a:br>
              <a:rPr lang="cs-CZ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cs-CZ" dirty="0">
                <a:solidFill>
                  <a:srgbClr val="0070C0"/>
                </a:solidFill>
                <a:latin typeface="Cambria" panose="02040503050406030204" pitchFamily="18" charset="0"/>
              </a:rPr>
              <a:t>aneb</a:t>
            </a:r>
            <a:r>
              <a:rPr lang="cs-CZ" dirty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cs-CZ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cs-CZ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mentoring</a:t>
            </a:r>
            <a:r>
              <a:rPr lang="cs-CZ" dirty="0">
                <a:solidFill>
                  <a:schemeClr val="tx1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, adaptace a zaškolení v praxi</a:t>
            </a:r>
            <a:r>
              <a:rPr lang="cs-CZ" sz="4200" dirty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cs-CZ" sz="4200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endParaRPr lang="cs-CZ" sz="4200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03288" y="4018466"/>
            <a:ext cx="7772400" cy="923422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rgbClr val="002060"/>
                </a:solidFill>
              </a:rPr>
              <a:t>Šárka Selvekerová, MOÚ Brno</a:t>
            </a:r>
            <a:r>
              <a:rPr lang="cs-CZ" altLang="cs-CZ" b="1" dirty="0">
                <a:solidFill>
                  <a:srgbClr val="002060"/>
                </a:solidFill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cs-CZ" altLang="cs-CZ" sz="2000" dirty="0">
              <a:solidFill>
                <a:srgbClr val="00567C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altLang="cs-CZ" sz="2000" dirty="0">
                <a:solidFill>
                  <a:srgbClr val="002060"/>
                </a:solidFill>
              </a:rPr>
              <a:t>4. celostátní setkání studijních sester a koordinátorů, Brno 6.6.2019</a:t>
            </a:r>
            <a:endParaRPr lang="cs-CZ" sz="2000" dirty="0">
              <a:solidFill>
                <a:srgbClr val="002060"/>
              </a:solidFill>
            </a:endParaRPr>
          </a:p>
        </p:txBody>
      </p:sp>
      <p:pic>
        <p:nvPicPr>
          <p:cNvPr id="4" name="Obrázek 6" descr="https://static.wixstatic.com/media/4978be_8bf034b3445044daa62bb38ad8093a76.jpg/v1/fill/w_293,h_131,al_c,q_80,usm_0.66_1.00_0.01/4978be_8bf034b3445044daa62bb38ad8093a7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0" r="6143"/>
          <a:stretch/>
        </p:blipFill>
        <p:spPr bwMode="auto">
          <a:xfrm>
            <a:off x="3275856" y="109403"/>
            <a:ext cx="1651411" cy="8584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3" descr="http://www.pharmaround.cz/static/img/logo-cz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941" y="404664"/>
            <a:ext cx="1879664" cy="446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Výsledek obrázku pro lf mu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t="9036" r="22170"/>
          <a:stretch/>
        </p:blipFill>
        <p:spPr bwMode="auto">
          <a:xfrm>
            <a:off x="7092280" y="321276"/>
            <a:ext cx="879920" cy="8917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31539" y="1268760"/>
            <a:ext cx="8208000" cy="4536504"/>
          </a:xfrm>
        </p:spPr>
        <p:txBody>
          <a:bodyPr/>
          <a:lstStyle/>
          <a:p>
            <a:r>
              <a:rPr lang="cs-CZ" sz="2200" b="1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Problémy, na které narážíme při zaučování nových kolegů:</a:t>
            </a:r>
            <a:endParaRPr lang="cs-CZ" sz="2200" b="1" u="sng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002060"/>
                </a:solidFill>
              </a:rPr>
              <a:t>nikdo z nás si při vstupním pohovoru nedokázal přesně představit co ho čeká, pozice koordinátora KH není oficiálně definována, není veřejně znám její obsah, proto většinou následuje </a:t>
            </a:r>
            <a:r>
              <a:rPr lang="cs-CZ" sz="2200" b="1" u="sng" dirty="0">
                <a:solidFill>
                  <a:srgbClr val="00B050"/>
                </a:solidFill>
              </a:rPr>
              <a:t>krutý střet s realitou:</a:t>
            </a:r>
            <a:endParaRPr lang="cs-CZ" sz="2200" b="1" u="sng" dirty="0">
              <a:solidFill>
                <a:srgbClr val="0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cs-CZ" dirty="0">
              <a:solidFill>
                <a:srgbClr val="0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0000"/>
                </a:solidFill>
              </a:rPr>
              <a:t>obrovské množství práce </a:t>
            </a:r>
            <a:r>
              <a:rPr lang="cs-CZ" dirty="0">
                <a:solidFill>
                  <a:srgbClr val="000000"/>
                </a:solidFill>
              </a:rPr>
              <a:t>nutné zvládnout v rekordním čase, za málo peněz (proplácení přesčasů se ve ZZ moc nenosí)</a:t>
            </a:r>
          </a:p>
          <a:p>
            <a:pPr lvl="1"/>
            <a:endParaRPr lang="cs-CZ" dirty="0">
              <a:solidFill>
                <a:srgbClr val="00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0000"/>
                </a:solidFill>
              </a:rPr>
              <a:t>zodpovědnost za ostatní členy týmu</a:t>
            </a:r>
            <a:r>
              <a:rPr lang="cs-CZ" dirty="0">
                <a:solidFill>
                  <a:srgbClr val="000000"/>
                </a:solidFill>
              </a:rPr>
              <a:t>, za fungování studie na centru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cs-CZ" dirty="0">
              <a:solidFill>
                <a:srgbClr val="00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</a:rPr>
              <a:t>v některých oborech </a:t>
            </a:r>
            <a:r>
              <a:rPr lang="cs-CZ" b="1" dirty="0">
                <a:solidFill>
                  <a:srgbClr val="000000"/>
                </a:solidFill>
              </a:rPr>
              <a:t>velká psychická zátěž</a:t>
            </a:r>
            <a:r>
              <a:rPr lang="cs-CZ" dirty="0">
                <a:solidFill>
                  <a:srgbClr val="000000"/>
                </a:solidFill>
              </a:rPr>
              <a:t>, kontakt s nevyléčitelně nemocným/umírajícím pacientem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rgbClr val="00206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2. A jaká je běžná praxe </a:t>
            </a:r>
            <a:r>
              <a:rPr lang="cs-CZ" b="1" dirty="0">
                <a:sym typeface="Wingdings" panose="05000000000000000000" pitchFamily="2" charset="2"/>
              </a:rPr>
              <a:t></a:t>
            </a:r>
            <a:br>
              <a:rPr lang="cs-CZ" b="1" dirty="0">
                <a:sym typeface="Wingdings" panose="05000000000000000000" pitchFamily="2" charset="2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1663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31539" y="1268760"/>
            <a:ext cx="8208000" cy="4536504"/>
          </a:xfrm>
        </p:spPr>
        <p:txBody>
          <a:bodyPr/>
          <a:lstStyle/>
          <a:p>
            <a:r>
              <a:rPr lang="cs-CZ" sz="2200" b="1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Problémy, na které narážíme při zaučování nových kolegů:</a:t>
            </a:r>
            <a:endParaRPr lang="cs-CZ" sz="2200" b="1" u="sng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rgbClr val="00206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</a:rPr>
              <a:t>koordinátoři se zdravotnickým vzděláním se po čase mnohdy stávají </a:t>
            </a:r>
            <a:r>
              <a:rPr lang="cs-CZ" b="1" dirty="0">
                <a:solidFill>
                  <a:srgbClr val="000000"/>
                </a:solidFill>
              </a:rPr>
              <a:t>konzultanty protokolu pro lékaře</a:t>
            </a:r>
            <a:r>
              <a:rPr lang="cs-CZ" dirty="0">
                <a:solidFill>
                  <a:srgbClr val="000000"/>
                </a:solidFill>
              </a:rPr>
              <a:t>, což ne každá povaha snese</a:t>
            </a:r>
            <a:endParaRPr lang="cs-CZ" b="1" dirty="0">
              <a:solidFill>
                <a:srgbClr val="00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cs-CZ" dirty="0">
              <a:solidFill>
                <a:srgbClr val="00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</a:rPr>
              <a:t>specifické znalosti ke klinickým hodnocením lze převážně čerpat pouze od zkušenějších kolegů, </a:t>
            </a:r>
            <a:r>
              <a:rPr lang="cs-CZ" b="1" dirty="0">
                <a:solidFill>
                  <a:srgbClr val="000000"/>
                </a:solidFill>
              </a:rPr>
              <a:t>neexistence uceleného vzdělávacího programu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cs-CZ" b="1" dirty="0">
              <a:solidFill>
                <a:srgbClr val="00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0000"/>
                </a:solidFill>
              </a:rPr>
              <a:t>neochota</a:t>
            </a:r>
            <a:r>
              <a:rPr lang="cs-CZ" dirty="0">
                <a:solidFill>
                  <a:srgbClr val="000000"/>
                </a:solidFill>
              </a:rPr>
              <a:t> vedení ZZ/klinik </a:t>
            </a:r>
            <a:r>
              <a:rPr lang="cs-CZ" b="1" dirty="0">
                <a:solidFill>
                  <a:srgbClr val="000000"/>
                </a:solidFill>
              </a:rPr>
              <a:t>poskytnout na tuto pozici více zaměstnanců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cs-CZ" dirty="0">
              <a:solidFill>
                <a:srgbClr val="00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0000"/>
                </a:solidFill>
              </a:rPr>
              <a:t>většina pracovišť nemá vypracovaný adaptační program </a:t>
            </a:r>
            <a:r>
              <a:rPr lang="cs-CZ" dirty="0">
                <a:solidFill>
                  <a:srgbClr val="000000"/>
                </a:solidFill>
              </a:rPr>
              <a:t>pro tuto pracovní pozici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cs-CZ" dirty="0">
              <a:solidFill>
                <a:srgbClr val="00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</a:rPr>
              <a:t>neúměrně </a:t>
            </a:r>
            <a:r>
              <a:rPr lang="cs-CZ" b="1" dirty="0">
                <a:solidFill>
                  <a:srgbClr val="000000"/>
                </a:solidFill>
              </a:rPr>
              <a:t>vzrůstající administrativní zátěž </a:t>
            </a:r>
            <a:r>
              <a:rPr lang="cs-CZ" dirty="0">
                <a:solidFill>
                  <a:srgbClr val="000000"/>
                </a:solidFill>
              </a:rPr>
              <a:t>při provádění KH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cs-CZ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rgbClr val="00206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2. A jaká je běžná praxe </a:t>
            </a:r>
            <a:r>
              <a:rPr lang="cs-CZ" b="1" dirty="0">
                <a:sym typeface="Wingdings" panose="05000000000000000000" pitchFamily="2" charset="2"/>
              </a:rPr>
              <a:t></a:t>
            </a:r>
            <a:br>
              <a:rPr lang="cs-CZ" b="1" dirty="0">
                <a:sym typeface="Wingdings" panose="05000000000000000000" pitchFamily="2" charset="2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699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b="1" u="sng" dirty="0">
                <a:solidFill>
                  <a:schemeClr val="accent6">
                    <a:lumMod val="75000"/>
                  </a:schemeClr>
                </a:solidFill>
              </a:rPr>
              <a:t>*  zachráníme se  * spojíme síly  *  sdílíme zkušenosti  *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2. A jaká je běžná praxe </a:t>
            </a:r>
            <a:r>
              <a:rPr lang="cs-CZ" b="1" dirty="0">
                <a:sym typeface="Wingdings" panose="05000000000000000000" pitchFamily="2" charset="2"/>
              </a:rPr>
              <a:t></a:t>
            </a:r>
            <a:br>
              <a:rPr lang="cs-CZ" b="1" dirty="0">
                <a:sym typeface="Wingdings" panose="05000000000000000000" pitchFamily="2" charset="2"/>
              </a:rPr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824"/>
            <a:ext cx="5832648" cy="434602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82638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31539" y="1268760"/>
            <a:ext cx="8208000" cy="4536504"/>
          </a:xfrm>
        </p:spPr>
        <p:txBody>
          <a:bodyPr/>
          <a:lstStyle/>
          <a:p>
            <a:r>
              <a:rPr lang="cs-CZ" sz="2200" b="1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Jak šel čas se zaškolováním nových kolegů u nás?</a:t>
            </a:r>
            <a:endParaRPr lang="cs-CZ" sz="2200" b="1" u="sng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200" b="1" u="sng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B050"/>
                </a:solidFill>
              </a:rPr>
              <a:t>17 let zpátky, když jsme začínaly, … </a:t>
            </a:r>
            <a:r>
              <a:rPr 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 to bylo </a:t>
            </a:r>
            <a:r>
              <a:rPr lang="cs-CZ" b="1" dirty="0" err="1">
                <a:solidFill>
                  <a:srgbClr val="00B050"/>
                </a:solidFill>
                <a:sym typeface="Wingdings" panose="05000000000000000000" pitchFamily="2" charset="2"/>
              </a:rPr>
              <a:t>leháro</a:t>
            </a:r>
            <a:r>
              <a:rPr 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      </a:t>
            </a:r>
            <a:r>
              <a:rPr lang="cs-CZ" sz="1800" dirty="0">
                <a:solidFill>
                  <a:srgbClr val="00B050"/>
                </a:solidFill>
                <a:sym typeface="Wingdings" panose="05000000000000000000" pitchFamily="2" charset="2"/>
              </a:rPr>
              <a:t>(chápejte oproti dnešku, co si tak vzpomínám, paměť už mi dobře neslouží, </a:t>
            </a:r>
          </a:p>
          <a:p>
            <a:r>
              <a:rPr lang="cs-CZ" sz="1800" dirty="0">
                <a:solidFill>
                  <a:srgbClr val="00B050"/>
                </a:solidFill>
                <a:sym typeface="Wingdings" panose="05000000000000000000" pitchFamily="2" charset="2"/>
              </a:rPr>
              <a:t>        takže je to spíš „</a:t>
            </a:r>
            <a:r>
              <a:rPr lang="cs-CZ" sz="1800" dirty="0" err="1">
                <a:solidFill>
                  <a:srgbClr val="00B050"/>
                </a:solidFill>
                <a:sym typeface="Wingdings" panose="05000000000000000000" pitchFamily="2" charset="2"/>
              </a:rPr>
              <a:t>dojmologie</a:t>
            </a:r>
            <a:r>
              <a:rPr lang="cs-CZ" sz="1800" dirty="0">
                <a:solidFill>
                  <a:srgbClr val="00B050"/>
                </a:solidFill>
                <a:sym typeface="Wingdings" panose="05000000000000000000" pitchFamily="2" charset="2"/>
              </a:rPr>
              <a:t>“)</a:t>
            </a:r>
            <a:endParaRPr lang="cs-CZ" sz="1800" dirty="0">
              <a:solidFill>
                <a:srgbClr val="00B05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pacienty informoval pouze lékař, společně podepsali </a:t>
            </a:r>
            <a:r>
              <a:rPr lang="cs-CZ" b="1" dirty="0">
                <a:solidFill>
                  <a:srgbClr val="000000"/>
                </a:solidFill>
              </a:rPr>
              <a:t>1 stránkový 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u nás v onkologii tehdy </a:t>
            </a:r>
            <a:r>
              <a:rPr lang="cs-CZ" b="1" dirty="0">
                <a:solidFill>
                  <a:srgbClr val="000000"/>
                </a:solidFill>
              </a:rPr>
              <a:t>k žádným závratným objevům nedocházelo</a:t>
            </a:r>
            <a:r>
              <a:rPr lang="cs-CZ" dirty="0">
                <a:solidFill>
                  <a:srgbClr val="000000"/>
                </a:solidFill>
              </a:rPr>
              <a:t>, takže se jednalo většinou o určitou formu chemoterapie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rgbClr val="000000"/>
                </a:solidFill>
              </a:rPr>
              <a:t>monitoři</a:t>
            </a:r>
            <a:r>
              <a:rPr lang="cs-CZ" dirty="0">
                <a:solidFill>
                  <a:srgbClr val="000000"/>
                </a:solidFill>
              </a:rPr>
              <a:t> jezdili na pokec, vypili kafíčko, </a:t>
            </a:r>
            <a:r>
              <a:rPr lang="cs-CZ" b="1" dirty="0">
                <a:solidFill>
                  <a:srgbClr val="000000"/>
                </a:solidFill>
              </a:rPr>
              <a:t>vytrhali papíry z </a:t>
            </a:r>
            <a:r>
              <a:rPr lang="cs-CZ" b="1" dirty="0" err="1">
                <a:solidFill>
                  <a:srgbClr val="000000"/>
                </a:solidFill>
              </a:rPr>
              <a:t>CRFu</a:t>
            </a:r>
            <a:r>
              <a:rPr lang="cs-CZ" b="1" dirty="0">
                <a:solidFill>
                  <a:srgbClr val="000000"/>
                </a:solidFill>
              </a:rPr>
              <a:t> a </a:t>
            </a:r>
            <a:r>
              <a:rPr lang="cs-CZ" b="1" dirty="0" err="1">
                <a:solidFill>
                  <a:srgbClr val="000000"/>
                </a:solidFill>
              </a:rPr>
              <a:t>štastní</a:t>
            </a:r>
            <a:r>
              <a:rPr lang="cs-CZ" b="1" dirty="0">
                <a:solidFill>
                  <a:srgbClr val="000000"/>
                </a:solidFill>
              </a:rPr>
              <a:t> odjížděli zpět do Prahy</a:t>
            </a:r>
            <a:r>
              <a:rPr lang="cs-CZ" dirty="0">
                <a:solidFill>
                  <a:srgbClr val="000000"/>
                </a:solidFill>
              </a:rPr>
              <a:t>, občas zavolali zda je vše </a:t>
            </a:r>
            <a:r>
              <a:rPr lang="cs-CZ" b="1" dirty="0">
                <a:solidFill>
                  <a:srgbClr val="00B050"/>
                </a:solidFill>
              </a:rPr>
              <a:t>ok</a:t>
            </a:r>
          </a:p>
          <a:p>
            <a:pPr lvl="1"/>
            <a:endParaRPr lang="cs-CZ" b="1" dirty="0">
              <a:solidFill>
                <a:srgbClr val="00B050"/>
              </a:solidFill>
            </a:endParaRPr>
          </a:p>
          <a:p>
            <a:pPr lvl="1"/>
            <a:endParaRPr lang="cs-CZ" b="1" dirty="0">
              <a:solidFill>
                <a:srgbClr val="00B050"/>
              </a:solidFill>
            </a:endParaRPr>
          </a:p>
          <a:p>
            <a:pPr lvl="1"/>
            <a:endParaRPr lang="cs-CZ" b="1" dirty="0">
              <a:solidFill>
                <a:srgbClr val="00B050"/>
              </a:solidFill>
            </a:endParaRPr>
          </a:p>
          <a:p>
            <a:pPr lvl="1"/>
            <a:endParaRPr lang="cs-CZ" b="1" dirty="0">
              <a:solidFill>
                <a:srgbClr val="00B050"/>
              </a:solidFill>
            </a:endParaRPr>
          </a:p>
          <a:p>
            <a:endParaRPr lang="cs-CZ" sz="2200" b="1" dirty="0">
              <a:solidFill>
                <a:srgbClr val="00B05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3. A jak by to mohlo fungovat </a:t>
            </a:r>
            <a:r>
              <a:rPr lang="cs-CZ" b="1" dirty="0">
                <a:sym typeface="Wingdings" panose="05000000000000000000" pitchFamily="2" charset="2"/>
              </a:rPr>
              <a:t/>
            </a:r>
            <a:br>
              <a:rPr lang="cs-CZ" b="1" dirty="0">
                <a:sym typeface="Wingdings" panose="05000000000000000000" pitchFamily="2" charset="2"/>
              </a:rPr>
            </a:br>
            <a:endParaRPr lang="cs-CZ" dirty="0"/>
          </a:p>
        </p:txBody>
      </p:sp>
      <p:sp>
        <p:nvSpPr>
          <p:cNvPr id="4" name="Srdce 3"/>
          <p:cNvSpPr/>
          <p:nvPr/>
        </p:nvSpPr>
        <p:spPr>
          <a:xfrm>
            <a:off x="6228184" y="764704"/>
            <a:ext cx="288032" cy="251908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960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31539" y="1268760"/>
            <a:ext cx="8208000" cy="453650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B050"/>
                </a:solidFill>
              </a:rPr>
              <a:t>17 let zpátky, když jsme začínaly, … </a:t>
            </a:r>
            <a:r>
              <a:rPr 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 to bylo </a:t>
            </a:r>
            <a:r>
              <a:rPr lang="cs-CZ" b="1" dirty="0" err="1">
                <a:solidFill>
                  <a:srgbClr val="00B050"/>
                </a:solidFill>
                <a:sym typeface="Wingdings" panose="05000000000000000000" pitchFamily="2" charset="2"/>
              </a:rPr>
              <a:t>leháro</a:t>
            </a:r>
            <a:r>
              <a:rPr 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      </a:t>
            </a:r>
            <a:r>
              <a:rPr lang="cs-CZ" sz="1800" dirty="0">
                <a:solidFill>
                  <a:srgbClr val="00B050"/>
                </a:solidFill>
                <a:sym typeface="Wingdings" panose="05000000000000000000" pitchFamily="2" charset="2"/>
              </a:rPr>
              <a:t>(chápejte oproti dnešku, co si tak vzpomínám, paměť už mi dobře neslouží, </a:t>
            </a:r>
          </a:p>
          <a:p>
            <a:r>
              <a:rPr lang="cs-CZ" sz="1800" dirty="0">
                <a:solidFill>
                  <a:srgbClr val="00B050"/>
                </a:solidFill>
                <a:sym typeface="Wingdings" panose="05000000000000000000" pitchFamily="2" charset="2"/>
              </a:rPr>
              <a:t>        takže je to spíš „</a:t>
            </a:r>
            <a:r>
              <a:rPr lang="cs-CZ" sz="1800" dirty="0" err="1">
                <a:solidFill>
                  <a:srgbClr val="00B050"/>
                </a:solidFill>
                <a:sym typeface="Wingdings" panose="05000000000000000000" pitchFamily="2" charset="2"/>
              </a:rPr>
              <a:t>dojmologie</a:t>
            </a:r>
            <a:r>
              <a:rPr lang="cs-CZ" sz="1800" dirty="0">
                <a:solidFill>
                  <a:srgbClr val="00B050"/>
                </a:solidFill>
                <a:sym typeface="Wingdings" panose="05000000000000000000" pitchFamily="2" charset="2"/>
              </a:rPr>
              <a:t>“)</a:t>
            </a:r>
            <a:endParaRPr lang="cs-CZ" sz="1800" dirty="0">
              <a:solidFill>
                <a:srgbClr val="00B050"/>
              </a:solidFill>
            </a:endParaRPr>
          </a:p>
          <a:p>
            <a:pPr lvl="1"/>
            <a:endParaRPr lang="cs-CZ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vzhledem k </a:t>
            </a:r>
            <a:r>
              <a:rPr lang="cs-CZ" b="1" dirty="0">
                <a:solidFill>
                  <a:srgbClr val="000000"/>
                </a:solidFill>
              </a:rPr>
              <a:t>papírové formě CRF</a:t>
            </a:r>
            <a:r>
              <a:rPr lang="cs-CZ" dirty="0">
                <a:solidFill>
                  <a:srgbClr val="000000"/>
                </a:solidFill>
              </a:rPr>
              <a:t>, </a:t>
            </a:r>
            <a:r>
              <a:rPr lang="cs-CZ" dirty="0" err="1">
                <a:solidFill>
                  <a:srgbClr val="000000"/>
                </a:solidFill>
              </a:rPr>
              <a:t>queries</a:t>
            </a:r>
            <a:r>
              <a:rPr lang="cs-CZ" dirty="0">
                <a:solidFill>
                  <a:srgbClr val="000000"/>
                </a:solidFill>
              </a:rPr>
              <a:t> oproti dnešku téměř neexistovaly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žádné webové portály/IWRS/odesílání RDG snímků, jediný kontakt se světem byl </a:t>
            </a:r>
            <a:r>
              <a:rPr lang="cs-CZ" b="1" dirty="0">
                <a:solidFill>
                  <a:srgbClr val="000000"/>
                </a:solidFill>
              </a:rPr>
              <a:t>telefon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centrální laboratoř v minimálním množství (</a:t>
            </a:r>
            <a:r>
              <a:rPr lang="cs-CZ" b="1" dirty="0">
                <a:solidFill>
                  <a:srgbClr val="000000"/>
                </a:solidFill>
              </a:rPr>
              <a:t>1-2 zkumavky</a:t>
            </a:r>
            <a:r>
              <a:rPr lang="cs-CZ" dirty="0">
                <a:solidFill>
                  <a:srgbClr val="000000"/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</a:endParaRPr>
          </a:p>
          <a:p>
            <a:endParaRPr lang="cs-CZ" dirty="0">
              <a:solidFill>
                <a:srgbClr val="000000"/>
              </a:solidFill>
            </a:endParaRPr>
          </a:p>
          <a:p>
            <a:endParaRPr lang="cs-CZ" dirty="0">
              <a:solidFill>
                <a:srgbClr val="000000"/>
              </a:solidFill>
            </a:endParaRPr>
          </a:p>
          <a:p>
            <a:pPr lvl="1"/>
            <a:endParaRPr lang="cs-CZ" dirty="0">
              <a:solidFill>
                <a:srgbClr val="00B050"/>
              </a:solidFill>
            </a:endParaRPr>
          </a:p>
          <a:p>
            <a:pPr lvl="1"/>
            <a:endParaRPr lang="cs-CZ" b="1" dirty="0">
              <a:solidFill>
                <a:srgbClr val="00B050"/>
              </a:solidFill>
            </a:endParaRPr>
          </a:p>
          <a:p>
            <a:pPr lvl="1"/>
            <a:endParaRPr lang="cs-CZ" b="1" dirty="0">
              <a:solidFill>
                <a:srgbClr val="00B050"/>
              </a:solidFill>
            </a:endParaRPr>
          </a:p>
          <a:p>
            <a:pPr lvl="1"/>
            <a:endParaRPr lang="cs-CZ" b="1" dirty="0">
              <a:solidFill>
                <a:srgbClr val="00B050"/>
              </a:solidFill>
            </a:endParaRPr>
          </a:p>
          <a:p>
            <a:pPr lvl="1"/>
            <a:endParaRPr lang="cs-CZ" b="1" dirty="0">
              <a:solidFill>
                <a:srgbClr val="00B050"/>
              </a:solidFill>
            </a:endParaRPr>
          </a:p>
          <a:p>
            <a:endParaRPr lang="cs-CZ" sz="2200" b="1" dirty="0">
              <a:solidFill>
                <a:srgbClr val="00B05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3. A jak by to mohlo fungovat </a:t>
            </a:r>
            <a:r>
              <a:rPr lang="cs-CZ" b="1" dirty="0">
                <a:sym typeface="Wingdings" panose="05000000000000000000" pitchFamily="2" charset="2"/>
              </a:rPr>
              <a:t/>
            </a:r>
            <a:br>
              <a:rPr lang="cs-CZ" b="1" dirty="0">
                <a:sym typeface="Wingdings" panose="05000000000000000000" pitchFamily="2" charset="2"/>
              </a:rPr>
            </a:br>
            <a:endParaRPr lang="cs-CZ" dirty="0"/>
          </a:p>
        </p:txBody>
      </p:sp>
      <p:sp>
        <p:nvSpPr>
          <p:cNvPr id="4" name="Srdce 3"/>
          <p:cNvSpPr/>
          <p:nvPr/>
        </p:nvSpPr>
        <p:spPr>
          <a:xfrm>
            <a:off x="6228184" y="764704"/>
            <a:ext cx="288032" cy="251908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503091" y="5085184"/>
            <a:ext cx="806489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Základem tedy bylo naučit se psát čitelně </a:t>
            </a:r>
            <a:r>
              <a:rPr lang="cs-CZ" b="1" dirty="0">
                <a:solidFill>
                  <a:srgbClr val="000000"/>
                </a:solidFill>
              </a:rPr>
              <a:t>černou</a:t>
            </a:r>
            <a:r>
              <a:rPr lang="cs-CZ" b="1" dirty="0">
                <a:solidFill>
                  <a:schemeClr val="bg1"/>
                </a:solidFill>
              </a:rPr>
              <a:t> propiskou do papírových formulářů a přepisovat to málo, co jste našli v chorobopisu. Ostatní dovednosti jste obsáhly za měsíc a byl klid.</a:t>
            </a:r>
          </a:p>
        </p:txBody>
      </p:sp>
    </p:spTree>
    <p:extLst>
      <p:ext uri="{BB962C8B-B14F-4D97-AF65-F5344CB8AC3E}">
        <p14:creationId xmlns:p14="http://schemas.microsoft.com/office/powerpoint/2010/main" val="327394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31539" y="1268760"/>
            <a:ext cx="8208000" cy="4536504"/>
          </a:xfrm>
        </p:spPr>
        <p:txBody>
          <a:bodyPr/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B050"/>
                </a:solidFill>
              </a:rPr>
              <a:t>10 let zpátky, to už taková sranda nebyla …</a:t>
            </a:r>
          </a:p>
          <a:p>
            <a:pPr lvl="1"/>
            <a:r>
              <a:rPr lang="cs-CZ" sz="2000" dirty="0">
                <a:solidFill>
                  <a:srgbClr val="00B050"/>
                </a:solidFill>
              </a:rPr>
              <a:t>( když jsem se vrátila po 5 letech na MD tak jsem byla jak v Jiříkově vidění a trvalo mi </a:t>
            </a:r>
            <a:r>
              <a:rPr lang="cs-CZ" sz="2000" b="1" dirty="0">
                <a:solidFill>
                  <a:srgbClr val="0070C0"/>
                </a:solidFill>
              </a:rPr>
              <a:t>3 měsíce, než jsem se začala trošku orientovat</a:t>
            </a:r>
            <a:r>
              <a:rPr lang="cs-CZ" sz="2000" dirty="0">
                <a:solidFill>
                  <a:srgbClr val="00B050"/>
                </a:solidFill>
              </a:rPr>
              <a:t>)</a:t>
            </a:r>
          </a:p>
          <a:p>
            <a:pPr lvl="1"/>
            <a:endParaRPr lang="cs-CZ" sz="2000" dirty="0">
              <a:solidFill>
                <a:srgbClr val="00B05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ve studiích se enormně </a:t>
            </a:r>
            <a:r>
              <a:rPr lang="cs-CZ" b="1" dirty="0">
                <a:solidFill>
                  <a:srgbClr val="000000"/>
                </a:solidFill>
              </a:rPr>
              <a:t>navýšily počty zařazených pacientů</a:t>
            </a:r>
          </a:p>
          <a:p>
            <a:pPr lvl="1"/>
            <a:endParaRPr lang="cs-CZ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z 1 stránkových IS se staly 5-8 stránkové </a:t>
            </a:r>
            <a:r>
              <a:rPr lang="cs-CZ" b="1" dirty="0">
                <a:solidFill>
                  <a:srgbClr val="000000"/>
                </a:solidFill>
              </a:rPr>
              <a:t>IS se spoustou verzí a dodatků</a:t>
            </a:r>
          </a:p>
          <a:p>
            <a:pPr lvl="1"/>
            <a:endParaRPr lang="cs-CZ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papírové </a:t>
            </a:r>
            <a:r>
              <a:rPr lang="cs-CZ" dirty="0" err="1">
                <a:solidFill>
                  <a:srgbClr val="000000"/>
                </a:solidFill>
              </a:rPr>
              <a:t>CRFy</a:t>
            </a:r>
            <a:r>
              <a:rPr lang="cs-CZ" dirty="0">
                <a:solidFill>
                  <a:srgbClr val="000000"/>
                </a:solidFill>
              </a:rPr>
              <a:t> téměř vymizely a nahradily je </a:t>
            </a:r>
            <a:r>
              <a:rPr lang="cs-CZ" b="1" dirty="0">
                <a:solidFill>
                  <a:srgbClr val="000000"/>
                </a:solidFill>
              </a:rPr>
              <a:t>webové databáze</a:t>
            </a:r>
          </a:p>
          <a:p>
            <a:pPr lvl="1"/>
            <a:endParaRPr lang="cs-CZ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každá studie měla </a:t>
            </a:r>
            <a:r>
              <a:rPr lang="cs-CZ" b="1" dirty="0">
                <a:solidFill>
                  <a:srgbClr val="000000"/>
                </a:solidFill>
              </a:rPr>
              <a:t>centrální odběry a téměř v každé vizitě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z IVRS – telefonních systémů, se náhle stali </a:t>
            </a:r>
            <a:r>
              <a:rPr lang="cs-CZ" b="1" dirty="0">
                <a:solidFill>
                  <a:srgbClr val="000000"/>
                </a:solidFill>
              </a:rPr>
              <a:t>IWRS </a:t>
            </a:r>
            <a:r>
              <a:rPr lang="cs-CZ" dirty="0">
                <a:solidFill>
                  <a:srgbClr val="000000"/>
                </a:solidFill>
              </a:rPr>
              <a:t>jak je známe dnes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0000"/>
              </a:solidFill>
            </a:endParaRPr>
          </a:p>
          <a:p>
            <a:pPr lvl="1"/>
            <a:endParaRPr lang="cs-CZ" dirty="0">
              <a:solidFill>
                <a:srgbClr val="000000"/>
              </a:solidFill>
            </a:endParaRPr>
          </a:p>
          <a:p>
            <a:pPr lvl="1"/>
            <a:endParaRPr lang="cs-CZ" dirty="0">
              <a:solidFill>
                <a:srgbClr val="000000"/>
              </a:solidFill>
            </a:endParaRPr>
          </a:p>
          <a:p>
            <a:pPr lvl="1"/>
            <a:endParaRPr lang="cs-CZ" dirty="0">
              <a:solidFill>
                <a:srgbClr val="000000"/>
              </a:solidFill>
            </a:endParaRPr>
          </a:p>
          <a:p>
            <a:pPr lvl="1"/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3. A jak by to mohlo fungovat </a:t>
            </a:r>
            <a:r>
              <a:rPr lang="cs-CZ" b="1" dirty="0">
                <a:sym typeface="Wingdings" panose="05000000000000000000" pitchFamily="2" charset="2"/>
              </a:rPr>
              <a:t/>
            </a:r>
            <a:br>
              <a:rPr lang="cs-CZ" b="1" dirty="0">
                <a:sym typeface="Wingdings" panose="05000000000000000000" pitchFamily="2" charset="2"/>
              </a:rPr>
            </a:br>
            <a:endParaRPr lang="cs-CZ" dirty="0"/>
          </a:p>
        </p:txBody>
      </p:sp>
      <p:sp>
        <p:nvSpPr>
          <p:cNvPr id="4" name="Srdce 3"/>
          <p:cNvSpPr/>
          <p:nvPr/>
        </p:nvSpPr>
        <p:spPr>
          <a:xfrm>
            <a:off x="6228184" y="764704"/>
            <a:ext cx="288032" cy="251908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7563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31539" y="1268760"/>
            <a:ext cx="8208000" cy="4536504"/>
          </a:xfrm>
        </p:spPr>
        <p:txBody>
          <a:bodyPr/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B050"/>
                </a:solidFill>
              </a:rPr>
              <a:t>10 let zpátky, to už taková sranda nebyla …</a:t>
            </a:r>
          </a:p>
          <a:p>
            <a:pPr lvl="1"/>
            <a:r>
              <a:rPr lang="cs-CZ" sz="2000" dirty="0">
                <a:solidFill>
                  <a:srgbClr val="00B050"/>
                </a:solidFill>
              </a:rPr>
              <a:t>( když jsem se vrátila po 5 letech na MD tak jsem byla jak v Jiříkově vidění a trvalo mi</a:t>
            </a:r>
            <a:r>
              <a:rPr lang="cs-CZ" sz="2000" b="1" dirty="0">
                <a:solidFill>
                  <a:srgbClr val="0070C0"/>
                </a:solidFill>
              </a:rPr>
              <a:t> 3 měsíce, než jsem se začala orientovat</a:t>
            </a:r>
            <a:r>
              <a:rPr lang="cs-CZ" sz="2000" dirty="0">
                <a:solidFill>
                  <a:srgbClr val="00B050"/>
                </a:solidFill>
              </a:rPr>
              <a:t>)</a:t>
            </a:r>
          </a:p>
          <a:p>
            <a:pPr lvl="1"/>
            <a:endParaRPr lang="cs-CZ" sz="2000" dirty="0">
              <a:solidFill>
                <a:srgbClr val="00B05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000000"/>
                </a:solidFill>
              </a:rPr>
              <a:t>monitoři</a:t>
            </a:r>
            <a:r>
              <a:rPr lang="cs-CZ" dirty="0">
                <a:solidFill>
                  <a:srgbClr val="000000"/>
                </a:solidFill>
              </a:rPr>
              <a:t> začali jezdit častěji, vyrobili si různé logy, tiskly SUSARY a začali po nás chtít věci, které dřív nepotřebovali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začaly se vypalovat RDG snímky na CD a odesílat k centrálnímu čtení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začaly se objevovat </a:t>
            </a:r>
            <a:r>
              <a:rPr lang="cs-CZ" b="1" u="sng" dirty="0">
                <a:solidFill>
                  <a:srgbClr val="00B050"/>
                </a:solidFill>
              </a:rPr>
              <a:t>nové edukační nástroje: e- </a:t>
            </a:r>
            <a:r>
              <a:rPr lang="cs-CZ" b="1" u="sng" dirty="0" err="1">
                <a:solidFill>
                  <a:srgbClr val="00B050"/>
                </a:solidFill>
              </a:rPr>
              <a:t>learning</a:t>
            </a:r>
            <a:endParaRPr lang="cs-CZ" b="1" u="sng" dirty="0">
              <a:solidFill>
                <a:srgbClr val="00B05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</a:endParaRPr>
          </a:p>
          <a:p>
            <a:pPr lvl="1"/>
            <a:endParaRPr lang="cs-CZ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</a:endParaRPr>
          </a:p>
          <a:p>
            <a:pPr lvl="1"/>
            <a:endParaRPr lang="cs-CZ" dirty="0">
              <a:solidFill>
                <a:srgbClr val="000000"/>
              </a:solidFill>
            </a:endParaRPr>
          </a:p>
          <a:p>
            <a:pPr lvl="1"/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3. A jak by to mohlo fungovat </a:t>
            </a:r>
            <a:r>
              <a:rPr lang="cs-CZ" b="1" dirty="0">
                <a:sym typeface="Wingdings" panose="05000000000000000000" pitchFamily="2" charset="2"/>
              </a:rPr>
              <a:t/>
            </a:r>
            <a:br>
              <a:rPr lang="cs-CZ" b="1" dirty="0">
                <a:sym typeface="Wingdings" panose="05000000000000000000" pitchFamily="2" charset="2"/>
              </a:rPr>
            </a:br>
            <a:endParaRPr lang="cs-CZ" dirty="0"/>
          </a:p>
        </p:txBody>
      </p:sp>
      <p:sp>
        <p:nvSpPr>
          <p:cNvPr id="4" name="Srdce 3"/>
          <p:cNvSpPr/>
          <p:nvPr/>
        </p:nvSpPr>
        <p:spPr>
          <a:xfrm>
            <a:off x="6228184" y="764704"/>
            <a:ext cx="288032" cy="251908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577874" y="5013176"/>
            <a:ext cx="8100901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No šla mi z toho hlava kolem,  někdy to bylo lepší, někdy horší,               ale pořád nás to bavilo. Vše mně naučila kolegyně v kanceláři a ptala jsem se všech, co byly při zrovna v pohodě a měly chvíli čas vysvětlovat.</a:t>
            </a:r>
          </a:p>
        </p:txBody>
      </p:sp>
    </p:spTree>
    <p:extLst>
      <p:ext uri="{BB962C8B-B14F-4D97-AF65-F5344CB8AC3E}">
        <p14:creationId xmlns:p14="http://schemas.microsoft.com/office/powerpoint/2010/main" val="3504199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31539" y="1268760"/>
            <a:ext cx="8208000" cy="453650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600" b="1" dirty="0">
                <a:solidFill>
                  <a:srgbClr val="00B050"/>
                </a:solidFill>
              </a:rPr>
              <a:t> no a teď už je to hotová věda … </a:t>
            </a:r>
          </a:p>
          <a:p>
            <a:r>
              <a:rPr lang="cs-CZ" sz="2600" b="1" dirty="0">
                <a:solidFill>
                  <a:srgbClr val="00B050"/>
                </a:solidFill>
              </a:rPr>
              <a:t>				a nikdo to nechce dělat </a:t>
            </a:r>
            <a:r>
              <a:rPr lang="cs-CZ" sz="2600" b="1" dirty="0">
                <a:solidFill>
                  <a:srgbClr val="00B050"/>
                </a:solidFill>
                <a:sym typeface="Wingdings" panose="05000000000000000000" pitchFamily="2" charset="2"/>
              </a:rPr>
              <a:t></a:t>
            </a:r>
          </a:p>
          <a:p>
            <a:endParaRPr lang="cs-CZ" sz="26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sym typeface="Wingdings" panose="05000000000000000000" pitchFamily="2" charset="2"/>
              </a:rPr>
              <a:t>aktuální situaci znáte nejlépe sami, proto se budu věnovat postupům, které se nám v poslední době osvědčily při zaškolováních nových pracovníků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sym typeface="Wingdings" panose="05000000000000000000" pitchFamily="2" charset="2"/>
              </a:rPr>
              <a:t>v posledních 2 letech u nás na oddělení došlo z různých důvodů k vyšší fluktuaci zaměstnanců, proto jsme se musely více zaměřit na oblast vzdělávání a zaškolování nových kolegů</a:t>
            </a:r>
            <a:endParaRPr lang="cs-CZ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B05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3. A jak by to mohlo fungovat </a:t>
            </a:r>
            <a:r>
              <a:rPr lang="cs-CZ" b="1" dirty="0">
                <a:sym typeface="Wingdings" panose="05000000000000000000" pitchFamily="2" charset="2"/>
              </a:rPr>
              <a:t/>
            </a:r>
            <a:br>
              <a:rPr lang="cs-CZ" b="1" dirty="0">
                <a:sym typeface="Wingdings" panose="05000000000000000000" pitchFamily="2" charset="2"/>
              </a:rPr>
            </a:br>
            <a:endParaRPr lang="cs-CZ" dirty="0"/>
          </a:p>
        </p:txBody>
      </p:sp>
      <p:sp>
        <p:nvSpPr>
          <p:cNvPr id="4" name="Srdce 3"/>
          <p:cNvSpPr/>
          <p:nvPr/>
        </p:nvSpPr>
        <p:spPr>
          <a:xfrm>
            <a:off x="6228184" y="764704"/>
            <a:ext cx="288032" cy="251908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863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340768"/>
            <a:ext cx="8507288" cy="4896544"/>
          </a:xfrm>
        </p:spPr>
        <p:txBody>
          <a:bodyPr/>
          <a:lstStyle/>
          <a:p>
            <a:pPr marL="0" indent="0">
              <a:buNone/>
            </a:pPr>
            <a:r>
              <a:rPr lang="cs-CZ" sz="2200" b="1" u="sng" dirty="0">
                <a:solidFill>
                  <a:srgbClr val="00B050"/>
                </a:solidFill>
              </a:rPr>
              <a:t>NÁSTROJE POUŽÍVANÉ PŘI ZAŠKOLOVÁNÍ NOVÝCH PRACOVNÍKŮ: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00"/>
                </a:solidFill>
              </a:rPr>
              <a:t>adaptační program nového zaměstnance v MOÚ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1800" dirty="0">
                <a:solidFill>
                  <a:srgbClr val="000000"/>
                </a:solidFill>
              </a:rPr>
              <a:t>slouží jako obecný návod a kontrola, abychom na nic nezapomněli</a:t>
            </a:r>
          </a:p>
          <a:p>
            <a:pPr marL="457200" lvl="1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 err="1">
                <a:solidFill>
                  <a:srgbClr val="000000"/>
                </a:solidFill>
              </a:rPr>
              <a:t>SOPy</a:t>
            </a:r>
            <a:r>
              <a:rPr lang="cs-CZ" sz="2200" b="1" dirty="0">
                <a:solidFill>
                  <a:srgbClr val="000000"/>
                </a:solidFill>
              </a:rPr>
              <a:t> oddělení klinického hodnocení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1800" dirty="0">
                <a:solidFill>
                  <a:srgbClr val="000000"/>
                </a:solidFill>
              </a:rPr>
              <a:t>pracovní postupy k jednotlivým činnostem specifickým pro oblast KH, v souladu s GCP, slouží také jako nástroj dokladování činností při auditech</a:t>
            </a:r>
          </a:p>
          <a:p>
            <a:pPr marL="0" indent="0">
              <a:buNone/>
            </a:pPr>
            <a:endParaRPr lang="cs-CZ" sz="22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00"/>
                </a:solidFill>
              </a:rPr>
              <a:t>3 denní certifikovaný Kurz Koordinátor KH, NCONZO Brno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200" b="1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00"/>
                </a:solidFill>
              </a:rPr>
              <a:t>E- </a:t>
            </a:r>
            <a:r>
              <a:rPr lang="cs-CZ" sz="2200" b="1" dirty="0" err="1">
                <a:solidFill>
                  <a:srgbClr val="000000"/>
                </a:solidFill>
              </a:rPr>
              <a:t>learningové</a:t>
            </a:r>
            <a:r>
              <a:rPr lang="cs-CZ" sz="2200" b="1" dirty="0">
                <a:solidFill>
                  <a:srgbClr val="000000"/>
                </a:solidFill>
              </a:rPr>
              <a:t> kurzy, on-line, zdarma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1800" dirty="0">
                <a:solidFill>
                  <a:srgbClr val="000000"/>
                </a:solidFill>
              </a:rPr>
              <a:t>GCP, transport biologického materiálu, FB skupina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1800" dirty="0">
                <a:hlinkClick r:id="rId2"/>
              </a:rPr>
              <a:t>https://globalhealthtrainingcentre.tghn.org/elearning/short-courses/</a:t>
            </a:r>
            <a:endParaRPr lang="cs-CZ" sz="18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200" dirty="0">
              <a:solidFill>
                <a:srgbClr val="0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3. A jak by to mohlo fungovat  </a:t>
            </a:r>
            <a:r>
              <a:rPr lang="cs-CZ" b="1" dirty="0">
                <a:sym typeface="Wingdings" panose="05000000000000000000" pitchFamily="2" charset="2"/>
              </a:rPr>
              <a:t/>
            </a:r>
            <a:br>
              <a:rPr lang="cs-CZ" b="1" dirty="0">
                <a:sym typeface="Wingdings" panose="05000000000000000000" pitchFamily="2" charset="2"/>
              </a:rPr>
            </a:br>
            <a:endParaRPr lang="cs-CZ" dirty="0"/>
          </a:p>
        </p:txBody>
      </p:sp>
      <p:sp>
        <p:nvSpPr>
          <p:cNvPr id="4" name="Srdce 3"/>
          <p:cNvSpPr/>
          <p:nvPr/>
        </p:nvSpPr>
        <p:spPr>
          <a:xfrm>
            <a:off x="6156176" y="548680"/>
            <a:ext cx="288032" cy="251908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614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268640"/>
            <a:ext cx="8507288" cy="4968672"/>
          </a:xfrm>
        </p:spPr>
        <p:txBody>
          <a:bodyPr/>
          <a:lstStyle/>
          <a:p>
            <a:pPr marL="0" indent="0">
              <a:buNone/>
            </a:pPr>
            <a:r>
              <a:rPr lang="cs-CZ" sz="2200" b="1" u="sng" dirty="0">
                <a:solidFill>
                  <a:srgbClr val="00B050"/>
                </a:solidFill>
              </a:rPr>
              <a:t>NÁSTROJE POUŽÍVANÉ PŘI ZAŠKOLOVÁNÍ NOVÝCH PRACOVNÍKŮ: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00"/>
                </a:solidFill>
              </a:rPr>
              <a:t>odborná literatura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1800" dirty="0">
                <a:solidFill>
                  <a:srgbClr val="000000"/>
                </a:solidFill>
              </a:rPr>
              <a:t>Příručka pro výzkumné sestry, </a:t>
            </a:r>
            <a:r>
              <a:rPr lang="cs-CZ" sz="1600" dirty="0">
                <a:solidFill>
                  <a:srgbClr val="000000"/>
                </a:solidFill>
              </a:rPr>
              <a:t>Libuše Martináková a kolektiv autorů, </a:t>
            </a:r>
            <a:r>
              <a:rPr lang="cs-CZ" sz="1600" dirty="0" err="1">
                <a:solidFill>
                  <a:srgbClr val="000000"/>
                </a:solidFill>
              </a:rPr>
              <a:t>Facta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Medica</a:t>
            </a:r>
            <a:r>
              <a:rPr lang="cs-CZ" sz="1600" dirty="0">
                <a:solidFill>
                  <a:srgbClr val="000000"/>
                </a:solidFill>
              </a:rPr>
              <a:t>, s.r.o. 2015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1800" dirty="0">
                <a:solidFill>
                  <a:srgbClr val="000000"/>
                </a:solidFill>
              </a:rPr>
              <a:t>Klinické studie v praxi, </a:t>
            </a:r>
            <a:r>
              <a:rPr lang="cs-CZ" sz="1600" dirty="0">
                <a:solidFill>
                  <a:srgbClr val="000000"/>
                </a:solidFill>
              </a:rPr>
              <a:t>Adam Svobodník, Regina Demlová, Ladislav Pecen a kolektiv, </a:t>
            </a:r>
            <a:r>
              <a:rPr lang="cs-CZ" sz="1600" dirty="0" err="1">
                <a:solidFill>
                  <a:srgbClr val="000000"/>
                </a:solidFill>
              </a:rPr>
              <a:t>Facta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Medica</a:t>
            </a:r>
            <a:r>
              <a:rPr lang="cs-CZ" sz="1600" dirty="0">
                <a:solidFill>
                  <a:srgbClr val="000000"/>
                </a:solidFill>
              </a:rPr>
              <a:t>, s.r.o. 2014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1600" dirty="0">
                <a:solidFill>
                  <a:srgbClr val="000000"/>
                </a:solidFill>
              </a:rPr>
              <a:t>Odborná literatura v daném klinickém oboru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2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00"/>
                </a:solidFill>
              </a:rPr>
              <a:t>osobní pomůcky školitele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200" b="1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B050"/>
                </a:solidFill>
              </a:rPr>
              <a:t>a </a:t>
            </a:r>
            <a:r>
              <a:rPr lang="cs-CZ" sz="2200" b="1" u="sng" dirty="0">
                <a:solidFill>
                  <a:srgbClr val="00B050"/>
                </a:solidFill>
              </a:rPr>
              <a:t>na 1. místě </a:t>
            </a:r>
            <a:r>
              <a:rPr lang="cs-CZ" sz="2200" b="1" dirty="0">
                <a:solidFill>
                  <a:srgbClr val="00B050"/>
                </a:solidFill>
              </a:rPr>
              <a:t>skvělý kolektiv na oddělení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cs-CZ" u="sng" dirty="0">
                <a:solidFill>
                  <a:srgbClr val="FF3F3F"/>
                </a:solidFill>
              </a:rPr>
              <a:t> vždy poradí, pomůže, vysvětlí, uklidní, podpoří, …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2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200" dirty="0">
              <a:solidFill>
                <a:srgbClr val="0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3. A jak by to mohlo fungovat  </a:t>
            </a:r>
            <a:r>
              <a:rPr lang="cs-CZ" b="1" dirty="0">
                <a:sym typeface="Wingdings" panose="05000000000000000000" pitchFamily="2" charset="2"/>
              </a:rPr>
              <a:t/>
            </a:r>
            <a:br>
              <a:rPr lang="cs-CZ" b="1" dirty="0">
                <a:sym typeface="Wingdings" panose="05000000000000000000" pitchFamily="2" charset="2"/>
              </a:rPr>
            </a:br>
            <a:endParaRPr lang="cs-CZ" dirty="0"/>
          </a:p>
        </p:txBody>
      </p:sp>
      <p:sp>
        <p:nvSpPr>
          <p:cNvPr id="4" name="Srdce 3"/>
          <p:cNvSpPr/>
          <p:nvPr/>
        </p:nvSpPr>
        <p:spPr>
          <a:xfrm>
            <a:off x="6156176" y="548680"/>
            <a:ext cx="288032" cy="251908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Deseticípá hvězda 5"/>
          <p:cNvSpPr/>
          <p:nvPr/>
        </p:nvSpPr>
        <p:spPr>
          <a:xfrm>
            <a:off x="7272300" y="4869160"/>
            <a:ext cx="914400" cy="914400"/>
          </a:xfrm>
          <a:prstGeom prst="star10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rgbClr val="00B050"/>
                </a:solidFill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208927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sz="2000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úvod trochu zajímavé teorie </a:t>
            </a:r>
            <a:r>
              <a:rPr lang="cs-CZ" sz="2000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sym typeface="Wingdings" panose="05000000000000000000" pitchFamily="2" charset="2"/>
              </a:rPr>
              <a:t>        </a:t>
            </a:r>
            <a:r>
              <a:rPr lang="cs-CZ" sz="2000" dirty="0">
                <a:solidFill>
                  <a:srgbClr val="002060"/>
                </a:solidFill>
              </a:rPr>
              <a:t>Co je to </a:t>
            </a:r>
            <a:r>
              <a:rPr lang="cs-CZ" sz="2000" dirty="0" err="1">
                <a:solidFill>
                  <a:srgbClr val="002060"/>
                </a:solidFill>
              </a:rPr>
              <a:t>mentoring</a:t>
            </a:r>
            <a:r>
              <a:rPr lang="cs-CZ" sz="2000" dirty="0">
                <a:solidFill>
                  <a:srgbClr val="002060"/>
                </a:solidFill>
              </a:rPr>
              <a:t>, kdo může být mentorem, formy </a:t>
            </a:r>
            <a:r>
              <a:rPr lang="cs-CZ" sz="2000" dirty="0" err="1">
                <a:solidFill>
                  <a:srgbClr val="002060"/>
                </a:solidFill>
              </a:rPr>
              <a:t>mentoringu</a:t>
            </a:r>
            <a:r>
              <a:rPr lang="cs-CZ" sz="2000" dirty="0">
                <a:solidFill>
                  <a:srgbClr val="002060"/>
                </a:solidFill>
              </a:rPr>
              <a:t>, …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</a:rPr>
              <a:t>        </a:t>
            </a:r>
            <a:r>
              <a:rPr lang="cs-CZ" sz="2000" dirty="0" err="1">
                <a:solidFill>
                  <a:srgbClr val="002060"/>
                </a:solidFill>
              </a:rPr>
              <a:t>Mentoring</a:t>
            </a:r>
            <a:r>
              <a:rPr lang="cs-CZ" sz="2000" dirty="0">
                <a:solidFill>
                  <a:srgbClr val="002060"/>
                </a:solidFill>
              </a:rPr>
              <a:t> x </a:t>
            </a:r>
            <a:r>
              <a:rPr lang="cs-CZ" sz="2000" dirty="0" err="1">
                <a:solidFill>
                  <a:srgbClr val="002060"/>
                </a:solidFill>
              </a:rPr>
              <a:t>Koučing</a:t>
            </a:r>
            <a:r>
              <a:rPr lang="cs-CZ" sz="2000" dirty="0">
                <a:solidFill>
                  <a:srgbClr val="002060"/>
                </a:solidFill>
              </a:rPr>
              <a:t> x Adaptační proces x Zaškolení v praxi.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</a:rPr>
              <a:t>        Formy </a:t>
            </a:r>
            <a:r>
              <a:rPr lang="cs-CZ" sz="2000" dirty="0" err="1">
                <a:solidFill>
                  <a:srgbClr val="002060"/>
                </a:solidFill>
              </a:rPr>
              <a:t>mentoringu</a:t>
            </a:r>
            <a:r>
              <a:rPr lang="cs-CZ" sz="2000" dirty="0">
                <a:solidFill>
                  <a:srgbClr val="002060"/>
                </a:solidFill>
              </a:rPr>
              <a:t>, role mentora, mentorovaného a jejich vztah.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</a:rPr>
              <a:t>        </a:t>
            </a:r>
          </a:p>
          <a:p>
            <a:pPr marL="457200" indent="-457200">
              <a:buAutoNum type="arabicPeriod" startAt="2"/>
            </a:pPr>
            <a:r>
              <a:rPr lang="cs-CZ" sz="2000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jaká je běžná praxe </a:t>
            </a:r>
            <a:r>
              <a:rPr lang="cs-CZ" sz="2000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</a:t>
            </a:r>
          </a:p>
          <a:p>
            <a:pPr marL="400050" lvl="1" indent="0">
              <a:buNone/>
            </a:pPr>
            <a:r>
              <a:rPr lang="cs-CZ" dirty="0">
                <a:solidFill>
                  <a:srgbClr val="002060"/>
                </a:solidFill>
                <a:sym typeface="Wingdings" panose="05000000000000000000" pitchFamily="2" charset="2"/>
              </a:rPr>
              <a:t>Hodíme Tě do vody, plav, uvidíme jak dlouho se udržíš nad hladinou…</a:t>
            </a:r>
          </a:p>
          <a:p>
            <a:pPr marL="400050" lvl="1" indent="0">
              <a:buNone/>
            </a:pPr>
            <a:endParaRPr lang="cs-CZ" dirty="0">
              <a:solidFill>
                <a:srgbClr val="002060"/>
              </a:solidFill>
            </a:endParaRPr>
          </a:p>
          <a:p>
            <a:pPr marL="457200" indent="-457200">
              <a:buAutoNum type="arabicPeriod" startAt="2"/>
            </a:pPr>
            <a:r>
              <a:rPr lang="cs-CZ" sz="2000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jak by to mohlo vypadat v ideálním případě </a:t>
            </a:r>
            <a:endParaRPr lang="cs-CZ" sz="2000" dirty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400050" lvl="1" indent="0">
              <a:buNone/>
            </a:pPr>
            <a:r>
              <a:rPr lang="cs-CZ" dirty="0">
                <a:solidFill>
                  <a:srgbClr val="002060"/>
                </a:solidFill>
                <a:sym typeface="Wingdings" panose="05000000000000000000" pitchFamily="2" charset="2"/>
              </a:rPr>
              <a:t>To je tak zajímavá práce, skvělý kolektiv, tady budu až do důchodu …</a:t>
            </a: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OBSAH PREZENTACE</a:t>
            </a:r>
          </a:p>
        </p:txBody>
      </p:sp>
      <p:sp>
        <p:nvSpPr>
          <p:cNvPr id="2" name="Srdce 1"/>
          <p:cNvSpPr/>
          <p:nvPr/>
        </p:nvSpPr>
        <p:spPr>
          <a:xfrm>
            <a:off x="6012160" y="4653136"/>
            <a:ext cx="194320" cy="14401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280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7056784" cy="647335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88340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476672"/>
            <a:ext cx="7854059" cy="604867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709217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136904" cy="590465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571404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208912" cy="655272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633443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525233" cy="604867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238008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78" y="548680"/>
            <a:ext cx="8617561" cy="604867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799090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689" y="0"/>
            <a:ext cx="4894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38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747"/>
            <a:ext cx="7927333" cy="661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99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" y="195262"/>
            <a:ext cx="850582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79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7992888" cy="574897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Obdélník 2"/>
          <p:cNvSpPr/>
          <p:nvPr/>
        </p:nvSpPr>
        <p:spPr>
          <a:xfrm>
            <a:off x="1115616" y="188640"/>
            <a:ext cx="6819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Studijní pomůcky on-line –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Health</a:t>
            </a:r>
            <a:r>
              <a:rPr lang="cs-CZ" dirty="0"/>
              <a:t> </a:t>
            </a:r>
            <a:r>
              <a:rPr lang="cs-CZ" dirty="0" err="1"/>
              <a:t>Training</a:t>
            </a:r>
            <a:r>
              <a:rPr lang="cs-CZ" dirty="0"/>
              <a:t> Centre</a:t>
            </a:r>
          </a:p>
        </p:txBody>
      </p:sp>
    </p:spTree>
    <p:extLst>
      <p:ext uri="{BB962C8B-B14F-4D97-AF65-F5344CB8AC3E}">
        <p14:creationId xmlns:p14="http://schemas.microsoft.com/office/powerpoint/2010/main" val="2539381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20464"/>
            <a:ext cx="4824537" cy="3679414"/>
          </a:xfrm>
          <a:effectLst>
            <a:softEdge rad="203200"/>
          </a:effec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1.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úvod trochu zajímavé teorie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</a:br>
            <a:endParaRPr lang="cs-CZ" dirty="0"/>
          </a:p>
        </p:txBody>
      </p:sp>
      <p:sp>
        <p:nvSpPr>
          <p:cNvPr id="5" name="Bublinový popisek ve tvaru obláčku 4"/>
          <p:cNvSpPr/>
          <p:nvPr/>
        </p:nvSpPr>
        <p:spPr>
          <a:xfrm>
            <a:off x="2393574" y="1154166"/>
            <a:ext cx="1620180" cy="998404"/>
          </a:xfrm>
          <a:prstGeom prst="cloudCallou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cs-CZ" sz="1000" b="1" dirty="0"/>
              <a:t>Chci být ještě šikovnější koordinátor. </a:t>
            </a:r>
          </a:p>
        </p:txBody>
      </p:sp>
      <p:sp>
        <p:nvSpPr>
          <p:cNvPr id="6" name="Bublinový popisek ve tvaru obláčku 5"/>
          <p:cNvSpPr/>
          <p:nvPr/>
        </p:nvSpPr>
        <p:spPr>
          <a:xfrm>
            <a:off x="5201885" y="1052736"/>
            <a:ext cx="1674372" cy="1079880"/>
          </a:xfrm>
          <a:prstGeom prst="cloud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cs-CZ" sz="1000" b="1" dirty="0">
                <a:solidFill>
                  <a:srgbClr val="0070C0"/>
                </a:solidFill>
              </a:rPr>
              <a:t>Nebojím se přijít zeptat na jakoukoli blbost.</a:t>
            </a:r>
          </a:p>
        </p:txBody>
      </p:sp>
      <p:sp>
        <p:nvSpPr>
          <p:cNvPr id="8" name="Bublinový popisek ve tvaru obláčku 7"/>
          <p:cNvSpPr/>
          <p:nvPr/>
        </p:nvSpPr>
        <p:spPr>
          <a:xfrm>
            <a:off x="6480212" y="2132616"/>
            <a:ext cx="1584176" cy="907015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cs-CZ" sz="1050" b="1" dirty="0">
                <a:solidFill>
                  <a:srgbClr val="002060"/>
                </a:solidFill>
              </a:rPr>
              <a:t>Hurá, už mně nic nemůže překvapit.</a:t>
            </a:r>
          </a:p>
        </p:txBody>
      </p:sp>
      <p:sp>
        <p:nvSpPr>
          <p:cNvPr id="9" name="Bublinový popisek ve tvaru obláčku 8"/>
          <p:cNvSpPr/>
          <p:nvPr/>
        </p:nvSpPr>
        <p:spPr>
          <a:xfrm>
            <a:off x="6734254" y="3365537"/>
            <a:ext cx="1959469" cy="127905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cs-CZ" sz="1000" b="1" dirty="0">
                <a:solidFill>
                  <a:srgbClr val="002060"/>
                </a:solidFill>
              </a:rPr>
              <a:t>Pacient je na prvním místě, potom až věda a nakonec administrativa.</a:t>
            </a:r>
          </a:p>
        </p:txBody>
      </p:sp>
      <p:sp>
        <p:nvSpPr>
          <p:cNvPr id="10" name="Bublinový popisek ve tvaru obláčku 9"/>
          <p:cNvSpPr/>
          <p:nvPr/>
        </p:nvSpPr>
        <p:spPr>
          <a:xfrm>
            <a:off x="5463959" y="4732676"/>
            <a:ext cx="1700329" cy="1092358"/>
          </a:xfrm>
          <a:prstGeom prst="cloudCallout">
            <a:avLst/>
          </a:prstGeom>
          <a:solidFill>
            <a:srgbClr val="FFD6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Když si nevím rady, vím kam se podívat, s kým se poradit.</a:t>
            </a:r>
          </a:p>
        </p:txBody>
      </p:sp>
      <p:sp>
        <p:nvSpPr>
          <p:cNvPr id="11" name="Bublinový popisek ve tvaru obláčku 10"/>
          <p:cNvSpPr/>
          <p:nvPr/>
        </p:nvSpPr>
        <p:spPr>
          <a:xfrm>
            <a:off x="2663788" y="5301208"/>
            <a:ext cx="1980220" cy="109989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cs-CZ" sz="1100" b="1" dirty="0">
                <a:solidFill>
                  <a:srgbClr val="002060"/>
                </a:solidFill>
              </a:rPr>
              <a:t>Mí </a:t>
            </a:r>
            <a:r>
              <a:rPr lang="cs-CZ" sz="1000" b="1" dirty="0">
                <a:solidFill>
                  <a:srgbClr val="002060"/>
                </a:solidFill>
              </a:rPr>
              <a:t>spolupracovníci</a:t>
            </a:r>
            <a:r>
              <a:rPr lang="cs-CZ" sz="1100" b="1" dirty="0">
                <a:solidFill>
                  <a:srgbClr val="002060"/>
                </a:solidFill>
              </a:rPr>
              <a:t> mi vždy ochotně pomohou.</a:t>
            </a:r>
          </a:p>
        </p:txBody>
      </p:sp>
      <p:sp>
        <p:nvSpPr>
          <p:cNvPr id="12" name="Bublinový popisek ve tvaru obláčku 11"/>
          <p:cNvSpPr/>
          <p:nvPr/>
        </p:nvSpPr>
        <p:spPr>
          <a:xfrm>
            <a:off x="434756" y="4005064"/>
            <a:ext cx="1616964" cy="1008112"/>
          </a:xfrm>
          <a:prstGeom prst="cloudCallout">
            <a:avLst/>
          </a:prstGeom>
          <a:solidFill>
            <a:srgbClr val="F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Nezbláznit se a hlavně přežít!</a:t>
            </a:r>
            <a:endParaRPr lang="cs-CZ" b="1" dirty="0"/>
          </a:p>
        </p:txBody>
      </p:sp>
      <p:sp>
        <p:nvSpPr>
          <p:cNvPr id="13" name="Bublinový popisek ve tvaru obláčku 12"/>
          <p:cNvSpPr/>
          <p:nvPr/>
        </p:nvSpPr>
        <p:spPr>
          <a:xfrm>
            <a:off x="373924" y="2104441"/>
            <a:ext cx="1663037" cy="1044696"/>
          </a:xfrm>
          <a:prstGeom prst="cloud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cs-CZ" sz="1000" b="1" dirty="0"/>
              <a:t>Jsem tak protrénovaná, že se mi o tom v noci zdá.</a:t>
            </a:r>
          </a:p>
        </p:txBody>
      </p:sp>
    </p:spTree>
    <p:extLst>
      <p:ext uri="{BB962C8B-B14F-4D97-AF65-F5344CB8AC3E}">
        <p14:creationId xmlns:p14="http://schemas.microsoft.com/office/powerpoint/2010/main" val="3622839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60" y="1340768"/>
            <a:ext cx="8010585" cy="403244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971600" y="404664"/>
            <a:ext cx="6819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Studijní pomůcky on-line – mezinárodní FB skupina</a:t>
            </a:r>
          </a:p>
        </p:txBody>
      </p:sp>
    </p:spTree>
    <p:extLst>
      <p:ext uri="{BB962C8B-B14F-4D97-AF65-F5344CB8AC3E}">
        <p14:creationId xmlns:p14="http://schemas.microsoft.com/office/powerpoint/2010/main" val="3773111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115616" y="404664"/>
            <a:ext cx="6819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Osobní pomůcky školitele – časový plán zaškolení/týdny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13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115616" y="404664"/>
            <a:ext cx="6819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Osobní pomůcky školitele – časový plán zaškolení/týdny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" y="1772816"/>
            <a:ext cx="914400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791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115616" y="404664"/>
            <a:ext cx="6819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Osobní pomůcky školitele – časový plán zaškolení/týdny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892899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58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závěr pro odlehčení …</a:t>
            </a:r>
          </a:p>
        </p:txBody>
      </p:sp>
      <p:sp>
        <p:nvSpPr>
          <p:cNvPr id="6" name="Srdce 5"/>
          <p:cNvSpPr/>
          <p:nvPr/>
        </p:nvSpPr>
        <p:spPr>
          <a:xfrm>
            <a:off x="6372200" y="404574"/>
            <a:ext cx="576064" cy="432108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9144000" cy="463547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214603" y="148457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u="sng" dirty="0"/>
              <a:t>Pokud si vychováte koordinátora s těmito schopnostmi tak máte vyhráno </a:t>
            </a:r>
            <a:r>
              <a:rPr lang="cs-CZ" b="1" u="sng" dirty="0">
                <a:sym typeface="Wingdings" panose="05000000000000000000" pitchFamily="2" charset="2"/>
              </a:rPr>
              <a:t>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1511747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 </a:t>
            </a:r>
          </a:p>
        </p:txBody>
      </p:sp>
      <p:sp>
        <p:nvSpPr>
          <p:cNvPr id="4" name="Mrak 3"/>
          <p:cNvSpPr/>
          <p:nvPr/>
        </p:nvSpPr>
        <p:spPr>
          <a:xfrm>
            <a:off x="1835696" y="1988840"/>
            <a:ext cx="4824536" cy="31683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Děkuji za pozornost </a:t>
            </a:r>
          </a:p>
        </p:txBody>
      </p:sp>
      <p:sp>
        <p:nvSpPr>
          <p:cNvPr id="5" name="Srdce 4"/>
          <p:cNvSpPr/>
          <p:nvPr/>
        </p:nvSpPr>
        <p:spPr>
          <a:xfrm>
            <a:off x="5148064" y="2492896"/>
            <a:ext cx="720080" cy="576064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Srdce 5"/>
          <p:cNvSpPr/>
          <p:nvPr/>
        </p:nvSpPr>
        <p:spPr>
          <a:xfrm>
            <a:off x="6012160" y="260588"/>
            <a:ext cx="792088" cy="720080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Srdce 6"/>
          <p:cNvSpPr/>
          <p:nvPr/>
        </p:nvSpPr>
        <p:spPr>
          <a:xfrm>
            <a:off x="683568" y="260588"/>
            <a:ext cx="792088" cy="720080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9947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/>
            </a:r>
            <a:br>
              <a:rPr lang="cs-CZ" sz="3200" b="1" dirty="0"/>
            </a:br>
            <a:r>
              <a:rPr lang="cs-CZ" sz="3200" b="1" dirty="0"/>
              <a:t>1.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úvod trochu zajímavé teorie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b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</a:br>
            <a:endParaRPr lang="cs-CZ" sz="32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16525"/>
          </a:xfrm>
        </p:spPr>
        <p:txBody>
          <a:bodyPr/>
          <a:lstStyle/>
          <a:p>
            <a:pPr marL="0" indent="0">
              <a:buNone/>
            </a:pPr>
            <a:r>
              <a:rPr lang="cs-CZ" sz="2800" b="1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CO JE TO MENTORING?</a:t>
            </a:r>
            <a:r>
              <a:rPr lang="cs-CZ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   	</a:t>
            </a:r>
            <a:r>
              <a:rPr lang="cs-CZ" sz="2800" b="1" u="sng" dirty="0">
                <a:solidFill>
                  <a:srgbClr val="00B050"/>
                </a:solidFill>
              </a:rPr>
              <a:t>ZAŠKOLENÍ V PRAXI</a:t>
            </a:r>
            <a:endParaRPr lang="cs-CZ" sz="2800" b="1" u="sng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cs-CZ" sz="2200" dirty="0"/>
          </a:p>
          <a:p>
            <a:r>
              <a:rPr lang="cs-CZ" sz="2200" dirty="0" err="1"/>
              <a:t>mentoring</a:t>
            </a:r>
            <a:r>
              <a:rPr lang="cs-CZ" sz="2200" dirty="0"/>
              <a:t> je </a:t>
            </a:r>
            <a:r>
              <a:rPr lang="cs-CZ" sz="2200" b="1" dirty="0"/>
              <a:t>účinný způsob předávání a rozvoje odborných, ale i interpersonálních dovedností</a:t>
            </a:r>
            <a:endParaRPr lang="cs-CZ" sz="2200" dirty="0"/>
          </a:p>
          <a:p>
            <a:endParaRPr lang="cs-CZ" sz="2200" dirty="0"/>
          </a:p>
          <a:p>
            <a:r>
              <a:rPr lang="cs-CZ" sz="2200" b="1" dirty="0"/>
              <a:t>mentor/školitel předává své zkušenosti a znalosti </a:t>
            </a:r>
            <a:r>
              <a:rPr lang="cs-CZ" sz="2200" dirty="0"/>
              <a:t>a může působit jako průvodce v daném oboru</a:t>
            </a:r>
          </a:p>
          <a:p>
            <a:endParaRPr lang="cs-CZ" sz="2200" dirty="0"/>
          </a:p>
          <a:p>
            <a:r>
              <a:rPr lang="cs-CZ" sz="2200" dirty="0"/>
              <a:t>díky přirozenému sdílení znalostí a dovedností, které </a:t>
            </a:r>
            <a:r>
              <a:rPr lang="cs-CZ" sz="2200" b="1" dirty="0"/>
              <a:t>zpravidla    probíhá v praxi na pracovišti</a:t>
            </a:r>
            <a:r>
              <a:rPr lang="cs-CZ" sz="2200" dirty="0"/>
              <a:t>, pomáhá mentor nalézt svému svěřenci správný směr či řešení daného problému</a:t>
            </a: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4499992" y="1484784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8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/>
            </a:r>
            <a:br>
              <a:rPr lang="cs-CZ" sz="3200" b="1" dirty="0"/>
            </a:br>
            <a:r>
              <a:rPr lang="cs-CZ" sz="3200" b="1" dirty="0"/>
              <a:t>1.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úvod trochu zajímavé teorie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b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</a:br>
            <a:endParaRPr lang="cs-CZ" sz="32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92488"/>
          </a:xfrm>
        </p:spPr>
        <p:txBody>
          <a:bodyPr/>
          <a:lstStyle/>
          <a:p>
            <a:pPr marL="0" indent="0">
              <a:buNone/>
            </a:pPr>
            <a:r>
              <a:rPr lang="cs-CZ" sz="2200" b="1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KDO MÁ BÝT MENTOREM?</a:t>
            </a:r>
            <a:r>
              <a:rPr lang="cs-CZ" sz="22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           </a:t>
            </a:r>
            <a:r>
              <a:rPr lang="cs-CZ" sz="2200" b="1" u="sng" dirty="0">
                <a:solidFill>
                  <a:srgbClr val="00B050"/>
                </a:solidFill>
              </a:rPr>
              <a:t>ŠKOLITELEM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00B050"/>
                </a:solidFill>
              </a:rPr>
              <a:t>      	</a:t>
            </a:r>
            <a:r>
              <a:rPr lang="cs-CZ" sz="2200" b="1" u="sng" dirty="0">
                <a:solidFill>
                  <a:srgbClr val="FF0000"/>
                </a:solidFill>
              </a:rPr>
              <a:t>ZKUŠENÝ KOORDINÁTOR (min 5 let praxe je ideál)</a:t>
            </a:r>
          </a:p>
          <a:p>
            <a:endParaRPr lang="cs-CZ" sz="2200" dirty="0"/>
          </a:p>
          <a:p>
            <a:r>
              <a:rPr lang="cs-CZ" sz="2200" dirty="0"/>
              <a:t>pracovník v daném oboru, který </a:t>
            </a:r>
            <a:r>
              <a:rPr lang="cs-CZ" sz="2200" b="1" u="sng" dirty="0"/>
              <a:t>umí</a:t>
            </a:r>
            <a:r>
              <a:rPr lang="cs-CZ" sz="2200" dirty="0"/>
              <a:t> předávat své zkušenosti a dovednosti </a:t>
            </a:r>
          </a:p>
          <a:p>
            <a:endParaRPr lang="cs-CZ" sz="2200" dirty="0"/>
          </a:p>
          <a:p>
            <a:r>
              <a:rPr lang="cs-CZ" sz="2200" dirty="0"/>
              <a:t>mentorem se může stát každý, kdo </a:t>
            </a:r>
            <a:r>
              <a:rPr lang="cs-CZ" sz="2200" b="1" u="sng" dirty="0"/>
              <a:t>má zájem</a:t>
            </a:r>
            <a:r>
              <a:rPr lang="cs-CZ" sz="2200" dirty="0"/>
              <a:t> nabídnout odborné rady, zkušenosti či podnětné nápady</a:t>
            </a:r>
          </a:p>
        </p:txBody>
      </p:sp>
      <p:sp>
        <p:nvSpPr>
          <p:cNvPr id="6" name="Šipka doprava 5"/>
          <p:cNvSpPr/>
          <p:nvPr/>
        </p:nvSpPr>
        <p:spPr>
          <a:xfrm>
            <a:off x="4139952" y="1700808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1043608" y="2132856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675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/>
            </a:r>
            <a:br>
              <a:rPr lang="cs-CZ" sz="3200" b="1" dirty="0"/>
            </a:br>
            <a:r>
              <a:rPr lang="cs-CZ" sz="3200" b="1" dirty="0"/>
              <a:t>1.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úvod trochu zajímavé teorie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b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</a:br>
            <a:endParaRPr lang="cs-CZ" sz="32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9049" y="1628800"/>
            <a:ext cx="8229600" cy="4104456"/>
          </a:xfrm>
        </p:spPr>
        <p:txBody>
          <a:bodyPr/>
          <a:lstStyle/>
          <a:p>
            <a:pPr marL="0" indent="0">
              <a:buNone/>
            </a:pPr>
            <a:r>
              <a:rPr lang="cs-CZ" sz="2200" b="1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KDO MÁ BÝT MENTOREM?</a:t>
            </a:r>
            <a:r>
              <a:rPr lang="cs-CZ" sz="22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           </a:t>
            </a:r>
            <a:r>
              <a:rPr lang="cs-CZ" sz="2200" b="1" u="sng" dirty="0">
                <a:solidFill>
                  <a:srgbClr val="00B050"/>
                </a:solidFill>
              </a:rPr>
              <a:t>ŠKOLITELEM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00B050"/>
                </a:solidFill>
              </a:rPr>
              <a:t>     	 </a:t>
            </a:r>
            <a:r>
              <a:rPr lang="cs-CZ" sz="2200" b="1" u="sng" dirty="0">
                <a:solidFill>
                  <a:srgbClr val="FF0000"/>
                </a:solidFill>
              </a:rPr>
              <a:t>ZKUŠENÝ KOORDINÁTOR (min 5 let praxe)</a:t>
            </a:r>
          </a:p>
          <a:p>
            <a:endParaRPr lang="cs-CZ" sz="2200" b="1" u="sng" dirty="0"/>
          </a:p>
          <a:p>
            <a:r>
              <a:rPr lang="cs-CZ" sz="2200" b="1" u="sng" dirty="0"/>
              <a:t>podněcuje</a:t>
            </a:r>
            <a:r>
              <a:rPr lang="cs-CZ" sz="2200" dirty="0"/>
              <a:t> k profesionálnímu chování, </a:t>
            </a:r>
            <a:r>
              <a:rPr lang="cs-CZ" sz="2200" b="1" u="sng" dirty="0"/>
              <a:t>napomáhá</a:t>
            </a:r>
            <a:r>
              <a:rPr lang="cs-CZ" sz="2200" dirty="0"/>
              <a:t> kariérnímu růstu, </a:t>
            </a:r>
            <a:r>
              <a:rPr lang="cs-CZ" sz="2200" b="1" u="sng" dirty="0"/>
              <a:t>podporuje</a:t>
            </a:r>
            <a:r>
              <a:rPr lang="cs-CZ" sz="2200" dirty="0"/>
              <a:t> vytvoření bezpečného prostředí pro učení se a pro kladení dotazů</a:t>
            </a:r>
          </a:p>
          <a:p>
            <a:endParaRPr lang="cs-CZ" sz="2200" dirty="0"/>
          </a:p>
          <a:p>
            <a:r>
              <a:rPr lang="cs-CZ" sz="2200" dirty="0"/>
              <a:t>mentor by měl svým chováním </a:t>
            </a:r>
            <a:r>
              <a:rPr lang="cs-CZ" sz="2200" b="1" u="sng" dirty="0"/>
              <a:t>jít vždy příkladem</a:t>
            </a:r>
          </a:p>
          <a:p>
            <a:endParaRPr lang="cs-CZ" sz="2200" dirty="0"/>
          </a:p>
          <a:p>
            <a:r>
              <a:rPr lang="cs-CZ" sz="2200" dirty="0"/>
              <a:t>jsou to zpravidla vedoucí pracovníci či zkušení zaměstnanci s edukačními schopnostmi a dovednostmi</a:t>
            </a: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4211960" y="1772816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1187624" y="2132856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63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/>
            </a:r>
            <a:br>
              <a:rPr lang="cs-CZ" sz="3200" b="1" dirty="0"/>
            </a:br>
            <a:r>
              <a:rPr lang="cs-CZ" sz="3200" b="1" dirty="0"/>
              <a:t>1.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úvod trochu zajímavé teorie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b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</a:br>
            <a:endParaRPr lang="cs-CZ" sz="32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608511"/>
          </a:xfrm>
        </p:spPr>
        <p:txBody>
          <a:bodyPr/>
          <a:lstStyle/>
          <a:p>
            <a:pPr marL="0" indent="0">
              <a:buNone/>
            </a:pPr>
            <a:r>
              <a:rPr lang="cs-CZ" sz="2200" b="1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MENTORING</a:t>
            </a:r>
            <a:r>
              <a:rPr lang="cs-CZ" sz="22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 </a:t>
            </a:r>
            <a:r>
              <a:rPr lang="cs-CZ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endParaRPr lang="cs-CZ" sz="2800" b="1" u="sng" dirty="0">
              <a:solidFill>
                <a:srgbClr val="00B050"/>
              </a:solidFill>
            </a:endParaRPr>
          </a:p>
          <a:p>
            <a:r>
              <a:rPr lang="cs-CZ" sz="2200" dirty="0"/>
              <a:t>jedná se o předávání znalostí a dovedností,  pomáháme s tím, jak řešit určitý úkol, či jak se chovat v určitých situacích</a:t>
            </a:r>
          </a:p>
          <a:p>
            <a:r>
              <a:rPr lang="cs-CZ" sz="2200" dirty="0"/>
              <a:t>mentor je expertem na danou problematiku</a:t>
            </a:r>
          </a:p>
          <a:p>
            <a:pPr marL="0" indent="0">
              <a:buNone/>
            </a:pPr>
            <a:endParaRPr lang="cs-CZ" sz="2800" b="1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200" b="1" u="sng" dirty="0">
                <a:solidFill>
                  <a:srgbClr val="00B050"/>
                </a:solidFill>
              </a:rPr>
              <a:t>KOUČINK</a:t>
            </a:r>
          </a:p>
          <a:p>
            <a:r>
              <a:rPr lang="cs-CZ" sz="2200" dirty="0"/>
              <a:t>jedná se o vedení = udržování na své cestě díky svým vytyčeným cílům, je zcela respektována kompetentnost koučovaného, k přemýšlení o změně je veden pouze pokládáním otázek</a:t>
            </a:r>
          </a:p>
          <a:p>
            <a:r>
              <a:rPr lang="cs-CZ" sz="2200" dirty="0"/>
              <a:t>kouč nemusí být expertem na danou problematiku</a:t>
            </a:r>
          </a:p>
          <a:p>
            <a:endParaRPr lang="cs-CZ" sz="2800" b="1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8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8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8666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/>
            </a:r>
            <a:br>
              <a:rPr lang="cs-CZ" sz="3200" b="1" dirty="0"/>
            </a:br>
            <a:r>
              <a:rPr lang="cs-CZ" sz="3200" b="1" dirty="0"/>
              <a:t>1.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úvod trochu zajímavé teorie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b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</a:br>
            <a:endParaRPr lang="cs-CZ" sz="32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92488"/>
          </a:xfrm>
        </p:spPr>
        <p:txBody>
          <a:bodyPr/>
          <a:lstStyle/>
          <a:p>
            <a:pPr marL="0" indent="0">
              <a:buNone/>
            </a:pPr>
            <a:r>
              <a:rPr lang="cs-CZ" sz="2200" b="1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ADAPTAČNÍ PROCES ZAMĚSTNANCE</a:t>
            </a:r>
            <a:r>
              <a:rPr lang="cs-CZ" sz="22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 </a:t>
            </a:r>
            <a:r>
              <a:rPr lang="cs-CZ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endParaRPr lang="cs-CZ" sz="2800" b="1" u="sng" dirty="0">
              <a:solidFill>
                <a:srgbClr val="00B050"/>
              </a:solidFill>
            </a:endParaRPr>
          </a:p>
          <a:p>
            <a:endParaRPr lang="cs-CZ" sz="2000" dirty="0"/>
          </a:p>
          <a:p>
            <a:r>
              <a:rPr lang="cs-CZ" sz="2000" dirty="0"/>
              <a:t>soubor opatření, které mají zajistit, že se zaměstnanec co nejlépe a nejrychleji přizpůsobí podmínkám organizace a bude schopen se podílet na plnění cílů organizace, tak jak je očekáváno</a:t>
            </a:r>
          </a:p>
          <a:p>
            <a:endParaRPr lang="cs-CZ" sz="2000" dirty="0"/>
          </a:p>
          <a:p>
            <a:r>
              <a:rPr lang="cs-CZ" sz="2000" dirty="0"/>
              <a:t>je určen pro nově příchozí zaměstnance nebo stávající zaměstnance, kteří přechází na jinou pozici v rámci organizace</a:t>
            </a:r>
          </a:p>
          <a:p>
            <a:endParaRPr lang="cs-CZ" sz="2000" dirty="0"/>
          </a:p>
          <a:p>
            <a:r>
              <a:rPr lang="cs-CZ" sz="2000" dirty="0"/>
              <a:t>za zdárný průběh  a dohled nad adaptačním procesem zodpovídá vedoucí zaměstnanec/přímý nadřízený</a:t>
            </a:r>
          </a:p>
          <a:p>
            <a:endParaRPr lang="cs-CZ" sz="2200" dirty="0"/>
          </a:p>
          <a:p>
            <a:endParaRPr lang="cs-CZ" sz="2800" b="1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8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8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6846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/>
            </a:r>
            <a:br>
              <a:rPr lang="cs-CZ" sz="3200" b="1" dirty="0"/>
            </a:br>
            <a:r>
              <a:rPr lang="cs-CZ" sz="3200" b="1" dirty="0"/>
              <a:t>2. </a:t>
            </a:r>
            <a:br>
              <a:rPr lang="cs-CZ" sz="3200" b="1" dirty="0"/>
            </a:br>
            <a:r>
              <a:rPr lang="cs-CZ" sz="3200" b="1" dirty="0"/>
              <a:t/>
            </a:r>
            <a:br>
              <a:rPr lang="cs-CZ" sz="3200" b="1" dirty="0"/>
            </a:br>
            <a:r>
              <a:rPr lang="cs-CZ" sz="3200" b="1" dirty="0"/>
              <a:t>2. A jaká je běžná praxe </a:t>
            </a:r>
            <a:r>
              <a:rPr lang="cs-CZ" sz="3200" b="1" dirty="0">
                <a:sym typeface="Wingdings" panose="05000000000000000000" pitchFamily="2" charset="2"/>
              </a:rPr>
              <a:t></a:t>
            </a:r>
            <a:br>
              <a:rPr lang="cs-CZ" sz="3200" b="1" dirty="0">
                <a:sym typeface="Wingdings" panose="05000000000000000000" pitchFamily="2" charset="2"/>
              </a:rPr>
            </a:br>
            <a:r>
              <a:rPr lang="cs-CZ" sz="3200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/>
            </a:r>
            <a:br>
              <a:rPr lang="cs-CZ" sz="3200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</a:b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/>
            </a:r>
            <a:b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</a:br>
            <a:endParaRPr lang="cs-CZ" sz="32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79612" y="1340528"/>
            <a:ext cx="8229600" cy="4697210"/>
          </a:xfrm>
        </p:spPr>
        <p:txBody>
          <a:bodyPr/>
          <a:lstStyle/>
          <a:p>
            <a:pPr marL="0" indent="0">
              <a:buNone/>
            </a:pPr>
            <a:r>
              <a:rPr lang="cs-CZ" sz="22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 </a:t>
            </a:r>
            <a:r>
              <a:rPr lang="cs-CZ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endParaRPr lang="cs-CZ" sz="2800" b="1" u="sng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cs-CZ" sz="2200" dirty="0"/>
          </a:p>
          <a:p>
            <a:endParaRPr lang="cs-CZ" sz="2800" b="1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8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8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Mrak 3"/>
          <p:cNvSpPr/>
          <p:nvPr/>
        </p:nvSpPr>
        <p:spPr>
          <a:xfrm>
            <a:off x="6300192" y="1418593"/>
            <a:ext cx="2268252" cy="1512168"/>
          </a:xfrm>
          <a:prstGeom prst="cloud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2060"/>
                </a:solidFill>
              </a:rPr>
              <a:t>Školy pro koordinátory neexistují.</a:t>
            </a:r>
          </a:p>
        </p:txBody>
      </p:sp>
      <p:sp>
        <p:nvSpPr>
          <p:cNvPr id="5" name="Výbuch 2 4"/>
          <p:cNvSpPr/>
          <p:nvPr/>
        </p:nvSpPr>
        <p:spPr>
          <a:xfrm>
            <a:off x="158780" y="1340528"/>
            <a:ext cx="2655234" cy="2268372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Hodí Tě do vody a plav!</a:t>
            </a:r>
          </a:p>
        </p:txBody>
      </p:sp>
      <p:sp>
        <p:nvSpPr>
          <p:cNvPr id="7" name="Výbuch 2 6"/>
          <p:cNvSpPr/>
          <p:nvPr/>
        </p:nvSpPr>
        <p:spPr>
          <a:xfrm>
            <a:off x="5993467" y="3578517"/>
            <a:ext cx="3051520" cy="2340140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Přijatí pracovníci mají různé vzdělání.</a:t>
            </a:r>
          </a:p>
        </p:txBody>
      </p:sp>
      <p:sp>
        <p:nvSpPr>
          <p:cNvPr id="9" name="Mrak 8"/>
          <p:cNvSpPr/>
          <p:nvPr/>
        </p:nvSpPr>
        <p:spPr>
          <a:xfrm>
            <a:off x="128010" y="4093522"/>
            <a:ext cx="2916324" cy="1872208"/>
          </a:xfrm>
          <a:prstGeom prst="cloud">
            <a:avLst/>
          </a:prstGeom>
          <a:solidFill>
            <a:srgbClr val="F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cs-CZ" sz="1400" b="1" dirty="0"/>
              <a:t>Každé pracoviště se snaží jak nejlépe dovede, vychovat si vlastního pomocníka na studie.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3358184" y="2348880"/>
            <a:ext cx="2211082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Pomoz si sám </a:t>
            </a:r>
            <a:r>
              <a:rPr lang="cs-CZ" sz="1600" b="1" dirty="0"/>
              <a:t>aneb</a:t>
            </a:r>
            <a:r>
              <a:rPr lang="cs-CZ" sz="1600" dirty="0"/>
              <a:t> </a:t>
            </a:r>
            <a:endParaRPr lang="cs-CZ" sz="1600" b="1" dirty="0"/>
          </a:p>
          <a:p>
            <a:pPr algn="ctr"/>
            <a:r>
              <a:rPr lang="cs-CZ" sz="1600" b="1" dirty="0">
                <a:solidFill>
                  <a:srgbClr val="FFC000"/>
                </a:solidFill>
              </a:rPr>
              <a:t>VYROB SI VLASTNÍHO KOORDINÁTORA!</a:t>
            </a:r>
          </a:p>
        </p:txBody>
      </p:sp>
      <p:sp>
        <p:nvSpPr>
          <p:cNvPr id="13" name="Pěticípá hvězda 12"/>
          <p:cNvSpPr/>
          <p:nvPr/>
        </p:nvSpPr>
        <p:spPr>
          <a:xfrm>
            <a:off x="4306380" y="1762237"/>
            <a:ext cx="288032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Pěticípá hvězda 13"/>
          <p:cNvSpPr/>
          <p:nvPr/>
        </p:nvSpPr>
        <p:spPr>
          <a:xfrm>
            <a:off x="6012160" y="3129316"/>
            <a:ext cx="288032" cy="288032"/>
          </a:xfrm>
          <a:prstGeom prst="star5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Pěticípá hvězda 14"/>
          <p:cNvSpPr/>
          <p:nvPr/>
        </p:nvSpPr>
        <p:spPr>
          <a:xfrm>
            <a:off x="4374453" y="4477755"/>
            <a:ext cx="288032" cy="28803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Pěticípá hvězda 15"/>
          <p:cNvSpPr/>
          <p:nvPr/>
        </p:nvSpPr>
        <p:spPr>
          <a:xfrm>
            <a:off x="2676808" y="3212856"/>
            <a:ext cx="288032" cy="28803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36059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09fb06c3-2a69-4e81-85f5-dff99d9cca83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PARA_SHOWWINDOW" val="0"/>
</p:tagLst>
</file>

<file path=ppt/theme/theme1.xml><?xml version="1.0" encoding="utf-8"?>
<a:theme xmlns:a="http://schemas.openxmlformats.org/drawingml/2006/main" name="Prezentace_šedý podklad">
  <a:themeElements>
    <a:clrScheme name="Vlastní 1">
      <a:dk1>
        <a:srgbClr val="00567C"/>
      </a:dk1>
      <a:lt1>
        <a:sysClr val="window" lastClr="FFFFFF"/>
      </a:lt1>
      <a:dk2>
        <a:srgbClr val="00567C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Prezentace_šedý podklad</Template>
  <TotalTime>980</TotalTime>
  <Words>1158</Words>
  <Application>Microsoft Office PowerPoint</Application>
  <PresentationFormat>Předvádění na obrazovce (4:3)</PresentationFormat>
  <Paragraphs>209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1" baseType="lpstr">
      <vt:lpstr>Arial</vt:lpstr>
      <vt:lpstr>Calibri</vt:lpstr>
      <vt:lpstr>Cambria</vt:lpstr>
      <vt:lpstr>Trebuchet MS</vt:lpstr>
      <vt:lpstr>Wingdings</vt:lpstr>
      <vt:lpstr>Prezentace_šedý podklad</vt:lpstr>
      <vt:lpstr>Vyrob si svého koordinátora aneb mentoring, adaptace a zaškolení v praxi </vt:lpstr>
      <vt:lpstr>OBSAH PREZENTACE</vt:lpstr>
      <vt:lpstr> 1. Na úvod trochu zajímavé teorie  </vt:lpstr>
      <vt:lpstr> 1. Na úvod trochu zajímavé teorie  </vt:lpstr>
      <vt:lpstr> 1. Na úvod trochu zajímavé teorie  </vt:lpstr>
      <vt:lpstr> 1. Na úvod trochu zajímavé teorie  </vt:lpstr>
      <vt:lpstr> 1. Na úvod trochu zajímavé teorie  </vt:lpstr>
      <vt:lpstr> 1. Na úvod trochu zajímavé teorie  </vt:lpstr>
      <vt:lpstr> 2.   2. A jaká je běžná praxe    </vt:lpstr>
      <vt:lpstr>  2. A jaká je běžná praxe  </vt:lpstr>
      <vt:lpstr>  2. A jaká je běžná praxe  </vt:lpstr>
      <vt:lpstr>  2. A jaká je běžná praxe  </vt:lpstr>
      <vt:lpstr>  3. A jak by to mohlo fungovat  </vt:lpstr>
      <vt:lpstr>  3. A jak by to mohlo fungovat  </vt:lpstr>
      <vt:lpstr>  3. A jak by to mohlo fungovat  </vt:lpstr>
      <vt:lpstr>  3. A jak by to mohlo fungovat  </vt:lpstr>
      <vt:lpstr>  3. A jak by to mohlo fungovat  </vt:lpstr>
      <vt:lpstr> 3. A jak by to mohlo fungovat   </vt:lpstr>
      <vt:lpstr> 3. A jak by to mohlo fungovat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Na závěr pro odlehčení …</vt:lpstr>
      <vt:lpstr>Děkuji za pozornost </vt:lpstr>
    </vt:vector>
  </TitlesOfParts>
  <Company>Masaryk Memorial Cancer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Pracovní setkání akčního výboru Asociace StSeKo StKoSe SKS SSK</dc:title>
  <dc:creator>hejnova</dc:creator>
  <cp:lastModifiedBy>ucitel</cp:lastModifiedBy>
  <cp:revision>139</cp:revision>
  <cp:lastPrinted>2018-05-28T06:10:27Z</cp:lastPrinted>
  <dcterms:created xsi:type="dcterms:W3CDTF">2017-10-04T09:17:14Z</dcterms:created>
  <dcterms:modified xsi:type="dcterms:W3CDTF">2019-06-06T05:25:34Z</dcterms:modified>
</cp:coreProperties>
</file>