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4" r:id="rId2"/>
    <p:sldId id="527" r:id="rId3"/>
    <p:sldId id="526" r:id="rId4"/>
    <p:sldId id="528" r:id="rId5"/>
    <p:sldId id="530" r:id="rId6"/>
    <p:sldId id="529" r:id="rId7"/>
    <p:sldId id="533" r:id="rId8"/>
    <p:sldId id="532" r:id="rId9"/>
    <p:sldId id="531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E9"/>
    <a:srgbClr val="FFE1F6"/>
    <a:srgbClr val="AF0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5" autoAdjust="0"/>
    <p:restoredTop sz="94660"/>
  </p:normalViewPr>
  <p:slideViewPr>
    <p:cSldViewPr snapToGrid="0">
      <p:cViewPr>
        <p:scale>
          <a:sx n="89" d="100"/>
          <a:sy n="89" d="100"/>
        </p:scale>
        <p:origin x="144" y="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B7FDD-92E1-42EB-B14D-9A22E81230B4}" type="doc">
      <dgm:prSet loTypeId="urn:microsoft.com/office/officeart/2005/8/layout/cycle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20B57B7A-9D16-42A4-8F64-1B242559FB48}">
      <dgm:prSet phldrT="[Text]" custT="1"/>
      <dgm:spPr/>
      <dgm:t>
        <a:bodyPr/>
        <a:lstStyle/>
        <a:p>
          <a:r>
            <a:rPr lang="cs-CZ" sz="1400" dirty="0">
              <a:solidFill>
                <a:schemeClr val="bg2"/>
              </a:solidFill>
            </a:rPr>
            <a:t>Klinický onkolog</a:t>
          </a:r>
        </a:p>
      </dgm:t>
    </dgm:pt>
    <dgm:pt modelId="{CFC5B635-1311-4A30-9E81-A88A15F8ADD4}" type="parTrans" cxnId="{4FED27F1-9634-4206-8A4B-3A6AD3566D6E}">
      <dgm:prSet/>
      <dgm:spPr/>
      <dgm:t>
        <a:bodyPr/>
        <a:lstStyle/>
        <a:p>
          <a:endParaRPr lang="cs-CZ" sz="1400"/>
        </a:p>
      </dgm:t>
    </dgm:pt>
    <dgm:pt modelId="{B6FB83E5-DA94-46CA-9606-28760AE0777D}" type="sibTrans" cxnId="{4FED27F1-9634-4206-8A4B-3A6AD3566D6E}">
      <dgm:prSet/>
      <dgm:spPr/>
      <dgm:t>
        <a:bodyPr/>
        <a:lstStyle/>
        <a:p>
          <a:endParaRPr lang="cs-CZ" sz="1400"/>
        </a:p>
      </dgm:t>
    </dgm:pt>
    <dgm:pt modelId="{795C8CD1-454F-4D96-B0E9-ED452F634862}">
      <dgm:prSet phldrT="[Text]" custT="1"/>
      <dgm:spPr/>
      <dgm:t>
        <a:bodyPr/>
        <a:lstStyle/>
        <a:p>
          <a:r>
            <a:rPr lang="cs-CZ" sz="1400" dirty="0">
              <a:solidFill>
                <a:schemeClr val="bg2"/>
              </a:solidFill>
            </a:rPr>
            <a:t>Patolog</a:t>
          </a:r>
          <a:endParaRPr lang="cs-CZ" sz="1600" dirty="0">
            <a:solidFill>
              <a:schemeClr val="bg2"/>
            </a:solidFill>
          </a:endParaRPr>
        </a:p>
      </dgm:t>
    </dgm:pt>
    <dgm:pt modelId="{D6D2EC48-CC23-48F2-8B09-47C1326E67EF}" type="parTrans" cxnId="{D50D8867-82D7-4915-8971-DC0F7ADC08EF}">
      <dgm:prSet/>
      <dgm:spPr/>
      <dgm:t>
        <a:bodyPr/>
        <a:lstStyle/>
        <a:p>
          <a:endParaRPr lang="cs-CZ" sz="1400"/>
        </a:p>
      </dgm:t>
    </dgm:pt>
    <dgm:pt modelId="{CF9D276A-37EE-4A93-9744-2A5D68D81328}" type="sibTrans" cxnId="{D50D8867-82D7-4915-8971-DC0F7ADC08EF}">
      <dgm:prSet/>
      <dgm:spPr/>
      <dgm:t>
        <a:bodyPr/>
        <a:lstStyle/>
        <a:p>
          <a:endParaRPr lang="cs-CZ" sz="1400"/>
        </a:p>
      </dgm:t>
    </dgm:pt>
    <dgm:pt modelId="{0432BCD2-AFB1-4414-9FC8-D91D11483D41}">
      <dgm:prSet phldrT="[Text]" custT="1"/>
      <dgm:spPr/>
      <dgm:t>
        <a:bodyPr/>
        <a:lstStyle/>
        <a:p>
          <a:r>
            <a:rPr lang="cs-CZ" sz="1400" dirty="0">
              <a:solidFill>
                <a:schemeClr val="bg2"/>
              </a:solidFill>
            </a:rPr>
            <a:t>Klinický genetik, genetik</a:t>
          </a:r>
        </a:p>
      </dgm:t>
    </dgm:pt>
    <dgm:pt modelId="{557F6EA7-BEEE-4AA2-AE35-63614C24046C}" type="parTrans" cxnId="{A115FD3C-D12A-42C0-BF3B-1582D98C9E69}">
      <dgm:prSet/>
      <dgm:spPr/>
      <dgm:t>
        <a:bodyPr/>
        <a:lstStyle/>
        <a:p>
          <a:endParaRPr lang="cs-CZ" sz="1400"/>
        </a:p>
      </dgm:t>
    </dgm:pt>
    <dgm:pt modelId="{A8F46254-73F4-473B-9416-227A36146130}" type="sibTrans" cxnId="{A115FD3C-D12A-42C0-BF3B-1582D98C9E69}">
      <dgm:prSet/>
      <dgm:spPr/>
      <dgm:t>
        <a:bodyPr/>
        <a:lstStyle/>
        <a:p>
          <a:endParaRPr lang="cs-CZ" sz="1400"/>
        </a:p>
      </dgm:t>
    </dgm:pt>
    <dgm:pt modelId="{A7C1905F-A58D-403F-A499-DABF4D930E9C}">
      <dgm:prSet phldrT="[Text]" custT="1"/>
      <dgm:spPr/>
      <dgm:t>
        <a:bodyPr/>
        <a:lstStyle/>
        <a:p>
          <a:r>
            <a:rPr lang="cs-CZ" sz="1400" dirty="0">
              <a:solidFill>
                <a:schemeClr val="bg2"/>
              </a:solidFill>
            </a:rPr>
            <a:t>Molekulární biolog </a:t>
          </a:r>
        </a:p>
      </dgm:t>
    </dgm:pt>
    <dgm:pt modelId="{409422B9-5349-4191-8F59-8896F3DB2E6E}" type="parTrans" cxnId="{F2A8E747-F580-4E4E-8AEC-6CED027A200F}">
      <dgm:prSet/>
      <dgm:spPr/>
      <dgm:t>
        <a:bodyPr/>
        <a:lstStyle/>
        <a:p>
          <a:endParaRPr lang="cs-CZ" sz="1400"/>
        </a:p>
      </dgm:t>
    </dgm:pt>
    <dgm:pt modelId="{1F61CF51-8A1A-493F-9017-BC6BBADF5A91}" type="sibTrans" cxnId="{F2A8E747-F580-4E4E-8AEC-6CED027A200F}">
      <dgm:prSet/>
      <dgm:spPr/>
      <dgm:t>
        <a:bodyPr/>
        <a:lstStyle/>
        <a:p>
          <a:endParaRPr lang="cs-CZ" sz="1400"/>
        </a:p>
      </dgm:t>
    </dgm:pt>
    <dgm:pt modelId="{F91F3367-3DFF-48E1-86C9-4DC557A90D62}">
      <dgm:prSet phldrT="[Text]" custT="1"/>
      <dgm:spPr/>
      <dgm:t>
        <a:bodyPr/>
        <a:lstStyle/>
        <a:p>
          <a:r>
            <a:rPr lang="cs-CZ" sz="1400" dirty="0">
              <a:solidFill>
                <a:schemeClr val="bg2"/>
              </a:solidFill>
            </a:rPr>
            <a:t>Prezentující onkolog</a:t>
          </a:r>
        </a:p>
      </dgm:t>
    </dgm:pt>
    <dgm:pt modelId="{85695104-782D-4012-A16E-8C6026560EB6}" type="parTrans" cxnId="{E3A6E2F5-2E80-40D6-93E3-361A48F566A8}">
      <dgm:prSet/>
      <dgm:spPr/>
      <dgm:t>
        <a:bodyPr/>
        <a:lstStyle/>
        <a:p>
          <a:endParaRPr lang="cs-CZ" sz="1400"/>
        </a:p>
      </dgm:t>
    </dgm:pt>
    <dgm:pt modelId="{6CA63CF1-9450-47A6-9A01-6DC638779CC7}" type="sibTrans" cxnId="{E3A6E2F5-2E80-40D6-93E3-361A48F566A8}">
      <dgm:prSet/>
      <dgm:spPr/>
      <dgm:t>
        <a:bodyPr/>
        <a:lstStyle/>
        <a:p>
          <a:endParaRPr lang="cs-CZ" sz="1400"/>
        </a:p>
      </dgm:t>
    </dgm:pt>
    <dgm:pt modelId="{1C24A760-7DAC-4446-A84D-F21BFB692CA1}">
      <dgm:prSet custT="1"/>
      <dgm:spPr/>
      <dgm:t>
        <a:bodyPr/>
        <a:lstStyle/>
        <a:p>
          <a:r>
            <a:rPr lang="cs-CZ" sz="1400" dirty="0">
              <a:solidFill>
                <a:schemeClr val="bg2"/>
              </a:solidFill>
            </a:rPr>
            <a:t>Farmakolog</a:t>
          </a:r>
        </a:p>
      </dgm:t>
    </dgm:pt>
    <dgm:pt modelId="{946C336C-C0CD-41F2-B28E-F8D4457AF5C4}" type="parTrans" cxnId="{AA35D271-8429-414A-AE59-8B82F9C1C86D}">
      <dgm:prSet/>
      <dgm:spPr/>
      <dgm:t>
        <a:bodyPr/>
        <a:lstStyle/>
        <a:p>
          <a:endParaRPr lang="cs-CZ" sz="1400"/>
        </a:p>
      </dgm:t>
    </dgm:pt>
    <dgm:pt modelId="{07F45ACA-BD56-4436-9440-86628B3358CD}" type="sibTrans" cxnId="{AA35D271-8429-414A-AE59-8B82F9C1C86D}">
      <dgm:prSet/>
      <dgm:spPr/>
      <dgm:t>
        <a:bodyPr/>
        <a:lstStyle/>
        <a:p>
          <a:endParaRPr lang="cs-CZ" sz="1400"/>
        </a:p>
      </dgm:t>
    </dgm:pt>
    <dgm:pt modelId="{FFCF60BC-FC42-43A6-BBEB-75943650DBDB}">
      <dgm:prSet custT="1"/>
      <dgm:spPr/>
      <dgm:t>
        <a:bodyPr/>
        <a:lstStyle/>
        <a:p>
          <a:r>
            <a:rPr lang="cs-CZ" sz="1400" dirty="0">
              <a:solidFill>
                <a:schemeClr val="bg2"/>
              </a:solidFill>
            </a:rPr>
            <a:t>Bioinformatik</a:t>
          </a:r>
        </a:p>
      </dgm:t>
    </dgm:pt>
    <dgm:pt modelId="{0FB3523D-A955-46C2-AD95-1295F549F88C}" type="parTrans" cxnId="{E46B1A11-4F09-43DD-BD47-E32E5EB86E80}">
      <dgm:prSet/>
      <dgm:spPr/>
      <dgm:t>
        <a:bodyPr/>
        <a:lstStyle/>
        <a:p>
          <a:endParaRPr lang="cs-CZ" sz="1400"/>
        </a:p>
      </dgm:t>
    </dgm:pt>
    <dgm:pt modelId="{54FD2EC2-AFD9-4F2A-B4E0-86929662D7D5}" type="sibTrans" cxnId="{E46B1A11-4F09-43DD-BD47-E32E5EB86E80}">
      <dgm:prSet/>
      <dgm:spPr/>
      <dgm:t>
        <a:bodyPr/>
        <a:lstStyle/>
        <a:p>
          <a:endParaRPr lang="cs-CZ" sz="1400"/>
        </a:p>
      </dgm:t>
    </dgm:pt>
    <dgm:pt modelId="{AB0716CF-A388-4C65-AFDB-DA3BBE35088D}" type="pres">
      <dgm:prSet presAssocID="{866B7FDD-92E1-42EB-B14D-9A22E81230B4}" presName="Name0" presStyleCnt="0">
        <dgm:presLayoutVars>
          <dgm:dir/>
          <dgm:resizeHandles val="exact"/>
        </dgm:presLayoutVars>
      </dgm:prSet>
      <dgm:spPr/>
    </dgm:pt>
    <dgm:pt modelId="{75FD5A87-39F5-4C67-8263-33B11E4CD513}" type="pres">
      <dgm:prSet presAssocID="{866B7FDD-92E1-42EB-B14D-9A22E81230B4}" presName="cycle" presStyleCnt="0"/>
      <dgm:spPr/>
    </dgm:pt>
    <dgm:pt modelId="{52A7EE8E-E0FE-41DE-B222-7E4B2FED68B3}" type="pres">
      <dgm:prSet presAssocID="{20B57B7A-9D16-42A4-8F64-1B242559FB48}" presName="nodeFirstNode" presStyleLbl="node1" presStyleIdx="0" presStyleCnt="7" custRadScaleRad="100012" custRadScaleInc="2037">
        <dgm:presLayoutVars>
          <dgm:bulletEnabled val="1"/>
        </dgm:presLayoutVars>
      </dgm:prSet>
      <dgm:spPr/>
    </dgm:pt>
    <dgm:pt modelId="{D3CC8239-DE25-4D06-A92D-AB1BFE419551}" type="pres">
      <dgm:prSet presAssocID="{B6FB83E5-DA94-46CA-9606-28760AE0777D}" presName="sibTransFirstNode" presStyleLbl="bgShp" presStyleIdx="0" presStyleCnt="1"/>
      <dgm:spPr/>
    </dgm:pt>
    <dgm:pt modelId="{86DE831A-FA46-41E1-8859-64743C58A91B}" type="pres">
      <dgm:prSet presAssocID="{795C8CD1-454F-4D96-B0E9-ED452F634862}" presName="nodeFollowingNodes" presStyleLbl="node1" presStyleIdx="1" presStyleCnt="7" custScaleX="99295" custScaleY="100699" custRadScaleRad="104686" custRadScaleInc="6089">
        <dgm:presLayoutVars>
          <dgm:bulletEnabled val="1"/>
        </dgm:presLayoutVars>
      </dgm:prSet>
      <dgm:spPr/>
    </dgm:pt>
    <dgm:pt modelId="{3336C1B2-2522-42E9-860E-95512F898637}" type="pres">
      <dgm:prSet presAssocID="{0432BCD2-AFB1-4414-9FC8-D91D11483D41}" presName="nodeFollowingNodes" presStyleLbl="node1" presStyleIdx="2" presStyleCnt="7" custScaleX="133135" custScaleY="105008">
        <dgm:presLayoutVars>
          <dgm:bulletEnabled val="1"/>
        </dgm:presLayoutVars>
      </dgm:prSet>
      <dgm:spPr/>
    </dgm:pt>
    <dgm:pt modelId="{98784677-4170-48DF-9A95-6025F6455A4D}" type="pres">
      <dgm:prSet presAssocID="{FFCF60BC-FC42-43A6-BBEB-75943650DBDB}" presName="nodeFollowingNodes" presStyleLbl="node1" presStyleIdx="3" presStyleCnt="7" custScaleX="111680" custScaleY="91419" custRadScaleRad="104552" custRadScaleInc="-10605">
        <dgm:presLayoutVars>
          <dgm:bulletEnabled val="1"/>
        </dgm:presLayoutVars>
      </dgm:prSet>
      <dgm:spPr/>
    </dgm:pt>
    <dgm:pt modelId="{BBF8BCB2-4C9E-4418-AC2B-3948338A56F2}" type="pres">
      <dgm:prSet presAssocID="{1C24A760-7DAC-4446-A84D-F21BFB692CA1}" presName="nodeFollowingNodes" presStyleLbl="node1" presStyleIdx="4" presStyleCnt="7" custScaleX="105900" custScaleY="93008" custRadScaleRad="102993" custRadScaleInc="7260">
        <dgm:presLayoutVars>
          <dgm:bulletEnabled val="1"/>
        </dgm:presLayoutVars>
      </dgm:prSet>
      <dgm:spPr/>
    </dgm:pt>
    <dgm:pt modelId="{684EA664-6D90-4A6A-A839-9D7DBDF407AA}" type="pres">
      <dgm:prSet presAssocID="{A7C1905F-A58D-403F-A499-DABF4D930E9C}" presName="nodeFollowingNodes" presStyleLbl="node1" presStyleIdx="5" presStyleCnt="7" custScaleX="116894" custScaleY="107464">
        <dgm:presLayoutVars>
          <dgm:bulletEnabled val="1"/>
        </dgm:presLayoutVars>
      </dgm:prSet>
      <dgm:spPr/>
    </dgm:pt>
    <dgm:pt modelId="{A15B6F35-2CC4-48E8-8372-AE39538EB523}" type="pres">
      <dgm:prSet presAssocID="{F91F3367-3DFF-48E1-86C9-4DC557A90D62}" presName="nodeFollowingNodes" presStyleLbl="node1" presStyleIdx="6" presStyleCnt="7" custRadScaleRad="103353" custRadScaleInc="-5621">
        <dgm:presLayoutVars>
          <dgm:bulletEnabled val="1"/>
        </dgm:presLayoutVars>
      </dgm:prSet>
      <dgm:spPr/>
    </dgm:pt>
  </dgm:ptLst>
  <dgm:cxnLst>
    <dgm:cxn modelId="{A8BB2F09-117B-4529-85AB-5488E1B064AE}" type="presOf" srcId="{F91F3367-3DFF-48E1-86C9-4DC557A90D62}" destId="{A15B6F35-2CC4-48E8-8372-AE39538EB523}" srcOrd="0" destOrd="0" presId="urn:microsoft.com/office/officeart/2005/8/layout/cycle3"/>
    <dgm:cxn modelId="{E46B1A11-4F09-43DD-BD47-E32E5EB86E80}" srcId="{866B7FDD-92E1-42EB-B14D-9A22E81230B4}" destId="{FFCF60BC-FC42-43A6-BBEB-75943650DBDB}" srcOrd="3" destOrd="0" parTransId="{0FB3523D-A955-46C2-AD95-1295F549F88C}" sibTransId="{54FD2EC2-AFD9-4F2A-B4E0-86929662D7D5}"/>
    <dgm:cxn modelId="{25A6031B-BC85-4387-AD07-B28161FE8FC6}" type="presOf" srcId="{A7C1905F-A58D-403F-A499-DABF4D930E9C}" destId="{684EA664-6D90-4A6A-A839-9D7DBDF407AA}" srcOrd="0" destOrd="0" presId="urn:microsoft.com/office/officeart/2005/8/layout/cycle3"/>
    <dgm:cxn modelId="{CD25AF2E-E803-476D-A0C0-C20E2935B456}" type="presOf" srcId="{B6FB83E5-DA94-46CA-9606-28760AE0777D}" destId="{D3CC8239-DE25-4D06-A92D-AB1BFE419551}" srcOrd="0" destOrd="0" presId="urn:microsoft.com/office/officeart/2005/8/layout/cycle3"/>
    <dgm:cxn modelId="{55D57432-4739-4DBB-B08E-182CC1BDC839}" type="presOf" srcId="{0432BCD2-AFB1-4414-9FC8-D91D11483D41}" destId="{3336C1B2-2522-42E9-860E-95512F898637}" srcOrd="0" destOrd="0" presId="urn:microsoft.com/office/officeart/2005/8/layout/cycle3"/>
    <dgm:cxn modelId="{A115FD3C-D12A-42C0-BF3B-1582D98C9E69}" srcId="{866B7FDD-92E1-42EB-B14D-9A22E81230B4}" destId="{0432BCD2-AFB1-4414-9FC8-D91D11483D41}" srcOrd="2" destOrd="0" parTransId="{557F6EA7-BEEE-4AA2-AE35-63614C24046C}" sibTransId="{A8F46254-73F4-473B-9416-227A36146130}"/>
    <dgm:cxn modelId="{F2A8E747-F580-4E4E-8AEC-6CED027A200F}" srcId="{866B7FDD-92E1-42EB-B14D-9A22E81230B4}" destId="{A7C1905F-A58D-403F-A499-DABF4D930E9C}" srcOrd="5" destOrd="0" parTransId="{409422B9-5349-4191-8F59-8896F3DB2E6E}" sibTransId="{1F61CF51-8A1A-493F-9017-BC6BBADF5A91}"/>
    <dgm:cxn modelId="{D50D8867-82D7-4915-8971-DC0F7ADC08EF}" srcId="{866B7FDD-92E1-42EB-B14D-9A22E81230B4}" destId="{795C8CD1-454F-4D96-B0E9-ED452F634862}" srcOrd="1" destOrd="0" parTransId="{D6D2EC48-CC23-48F2-8B09-47C1326E67EF}" sibTransId="{CF9D276A-37EE-4A93-9744-2A5D68D81328}"/>
    <dgm:cxn modelId="{AA35D271-8429-414A-AE59-8B82F9C1C86D}" srcId="{866B7FDD-92E1-42EB-B14D-9A22E81230B4}" destId="{1C24A760-7DAC-4446-A84D-F21BFB692CA1}" srcOrd="4" destOrd="0" parTransId="{946C336C-C0CD-41F2-B28E-F8D4457AF5C4}" sibTransId="{07F45ACA-BD56-4436-9440-86628B3358CD}"/>
    <dgm:cxn modelId="{AB6B9283-BAB6-4A68-A94A-108B728A43AB}" type="presOf" srcId="{866B7FDD-92E1-42EB-B14D-9A22E81230B4}" destId="{AB0716CF-A388-4C65-AFDB-DA3BBE35088D}" srcOrd="0" destOrd="0" presId="urn:microsoft.com/office/officeart/2005/8/layout/cycle3"/>
    <dgm:cxn modelId="{73E3C29D-8970-4D54-84E3-A9F0FEB389F3}" type="presOf" srcId="{1C24A760-7DAC-4446-A84D-F21BFB692CA1}" destId="{BBF8BCB2-4C9E-4418-AC2B-3948338A56F2}" srcOrd="0" destOrd="0" presId="urn:microsoft.com/office/officeart/2005/8/layout/cycle3"/>
    <dgm:cxn modelId="{756BC5A5-4D51-494B-82CE-E7950A48C8E9}" type="presOf" srcId="{20B57B7A-9D16-42A4-8F64-1B242559FB48}" destId="{52A7EE8E-E0FE-41DE-B222-7E4B2FED68B3}" srcOrd="0" destOrd="0" presId="urn:microsoft.com/office/officeart/2005/8/layout/cycle3"/>
    <dgm:cxn modelId="{8F8BBBAF-B0BC-442D-837F-0018B234A6A1}" type="presOf" srcId="{FFCF60BC-FC42-43A6-BBEB-75943650DBDB}" destId="{98784677-4170-48DF-9A95-6025F6455A4D}" srcOrd="0" destOrd="0" presId="urn:microsoft.com/office/officeart/2005/8/layout/cycle3"/>
    <dgm:cxn modelId="{BE1AABB3-55A8-4043-8102-B87FFF30DD8E}" type="presOf" srcId="{795C8CD1-454F-4D96-B0E9-ED452F634862}" destId="{86DE831A-FA46-41E1-8859-64743C58A91B}" srcOrd="0" destOrd="0" presId="urn:microsoft.com/office/officeart/2005/8/layout/cycle3"/>
    <dgm:cxn modelId="{4FED27F1-9634-4206-8A4B-3A6AD3566D6E}" srcId="{866B7FDD-92E1-42EB-B14D-9A22E81230B4}" destId="{20B57B7A-9D16-42A4-8F64-1B242559FB48}" srcOrd="0" destOrd="0" parTransId="{CFC5B635-1311-4A30-9E81-A88A15F8ADD4}" sibTransId="{B6FB83E5-DA94-46CA-9606-28760AE0777D}"/>
    <dgm:cxn modelId="{E3A6E2F5-2E80-40D6-93E3-361A48F566A8}" srcId="{866B7FDD-92E1-42EB-B14D-9A22E81230B4}" destId="{F91F3367-3DFF-48E1-86C9-4DC557A90D62}" srcOrd="6" destOrd="0" parTransId="{85695104-782D-4012-A16E-8C6026560EB6}" sibTransId="{6CA63CF1-9450-47A6-9A01-6DC638779CC7}"/>
    <dgm:cxn modelId="{A7C5C5A5-83F2-4510-9641-27812BC58220}" type="presParOf" srcId="{AB0716CF-A388-4C65-AFDB-DA3BBE35088D}" destId="{75FD5A87-39F5-4C67-8263-33B11E4CD513}" srcOrd="0" destOrd="0" presId="urn:microsoft.com/office/officeart/2005/8/layout/cycle3"/>
    <dgm:cxn modelId="{4D65204E-A78D-4D34-8B8D-259492F07AA5}" type="presParOf" srcId="{75FD5A87-39F5-4C67-8263-33B11E4CD513}" destId="{52A7EE8E-E0FE-41DE-B222-7E4B2FED68B3}" srcOrd="0" destOrd="0" presId="urn:microsoft.com/office/officeart/2005/8/layout/cycle3"/>
    <dgm:cxn modelId="{A15D0A57-94A3-4DAA-99D6-5C73E670BF3B}" type="presParOf" srcId="{75FD5A87-39F5-4C67-8263-33B11E4CD513}" destId="{D3CC8239-DE25-4D06-A92D-AB1BFE419551}" srcOrd="1" destOrd="0" presId="urn:microsoft.com/office/officeart/2005/8/layout/cycle3"/>
    <dgm:cxn modelId="{53D8C02E-39F5-4BA6-A908-373F32BC0DDD}" type="presParOf" srcId="{75FD5A87-39F5-4C67-8263-33B11E4CD513}" destId="{86DE831A-FA46-41E1-8859-64743C58A91B}" srcOrd="2" destOrd="0" presId="urn:microsoft.com/office/officeart/2005/8/layout/cycle3"/>
    <dgm:cxn modelId="{0A8E867A-0D8F-4728-BA74-B7A5B8B6CD83}" type="presParOf" srcId="{75FD5A87-39F5-4C67-8263-33B11E4CD513}" destId="{3336C1B2-2522-42E9-860E-95512F898637}" srcOrd="3" destOrd="0" presId="urn:microsoft.com/office/officeart/2005/8/layout/cycle3"/>
    <dgm:cxn modelId="{25A40D97-BBCF-4043-A42E-36769F50CB93}" type="presParOf" srcId="{75FD5A87-39F5-4C67-8263-33B11E4CD513}" destId="{98784677-4170-48DF-9A95-6025F6455A4D}" srcOrd="4" destOrd="0" presId="urn:microsoft.com/office/officeart/2005/8/layout/cycle3"/>
    <dgm:cxn modelId="{21364AC9-074D-4459-8008-7B5294B23ABC}" type="presParOf" srcId="{75FD5A87-39F5-4C67-8263-33B11E4CD513}" destId="{BBF8BCB2-4C9E-4418-AC2B-3948338A56F2}" srcOrd="5" destOrd="0" presId="urn:microsoft.com/office/officeart/2005/8/layout/cycle3"/>
    <dgm:cxn modelId="{3A889E2C-EA94-4D4A-8B0E-7DC82F309B47}" type="presParOf" srcId="{75FD5A87-39F5-4C67-8263-33B11E4CD513}" destId="{684EA664-6D90-4A6A-A839-9D7DBDF407AA}" srcOrd="6" destOrd="0" presId="urn:microsoft.com/office/officeart/2005/8/layout/cycle3"/>
    <dgm:cxn modelId="{C511D840-8045-4A8B-9542-177A83384582}" type="presParOf" srcId="{75FD5A87-39F5-4C67-8263-33B11E4CD513}" destId="{A15B6F35-2CC4-48E8-8372-AE39538EB523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C8239-DE25-4D06-A92D-AB1BFE419551}">
      <dsp:nvSpPr>
        <dsp:cNvPr id="0" name=""/>
        <dsp:cNvSpPr/>
      </dsp:nvSpPr>
      <dsp:spPr>
        <a:xfrm>
          <a:off x="360626" y="-16704"/>
          <a:ext cx="3645407" cy="3645407"/>
        </a:xfrm>
        <a:prstGeom prst="circularArrow">
          <a:avLst>
            <a:gd name="adj1" fmla="val 5544"/>
            <a:gd name="adj2" fmla="val 330680"/>
            <a:gd name="adj3" fmla="val 14566584"/>
            <a:gd name="adj4" fmla="val 16921225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A7EE8E-E0FE-41DE-B222-7E4B2FED68B3}">
      <dsp:nvSpPr>
        <dsp:cNvPr id="0" name=""/>
        <dsp:cNvSpPr/>
      </dsp:nvSpPr>
      <dsp:spPr>
        <a:xfrm>
          <a:off x="1636376" y="11125"/>
          <a:ext cx="1093907" cy="5469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bg2"/>
              </a:solidFill>
            </a:rPr>
            <a:t>Klinický onkolog</a:t>
          </a:r>
        </a:p>
      </dsp:txBody>
      <dsp:txXfrm>
        <a:off x="1663076" y="37825"/>
        <a:ext cx="1040507" cy="493553"/>
      </dsp:txXfrm>
    </dsp:sp>
    <dsp:sp modelId="{86DE831A-FA46-41E1-8859-64743C58A91B}">
      <dsp:nvSpPr>
        <dsp:cNvPr id="0" name=""/>
        <dsp:cNvSpPr/>
      </dsp:nvSpPr>
      <dsp:spPr>
        <a:xfrm>
          <a:off x="2934756" y="611069"/>
          <a:ext cx="1086195" cy="5507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bg2"/>
              </a:solidFill>
            </a:rPr>
            <a:t>Patolog</a:t>
          </a:r>
          <a:endParaRPr lang="cs-CZ" sz="1600" kern="1200" dirty="0">
            <a:solidFill>
              <a:schemeClr val="bg2"/>
            </a:solidFill>
          </a:endParaRPr>
        </a:p>
      </dsp:txBody>
      <dsp:txXfrm>
        <a:off x="2961643" y="637956"/>
        <a:ext cx="1032421" cy="497002"/>
      </dsp:txXfrm>
    </dsp:sp>
    <dsp:sp modelId="{3336C1B2-2522-42E9-860E-95512F898637}">
      <dsp:nvSpPr>
        <dsp:cNvPr id="0" name=""/>
        <dsp:cNvSpPr/>
      </dsp:nvSpPr>
      <dsp:spPr>
        <a:xfrm>
          <a:off x="2945840" y="1897881"/>
          <a:ext cx="1456373" cy="5743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bg2"/>
              </a:solidFill>
            </a:rPr>
            <a:t>Klinický genetik, genetik</a:t>
          </a:r>
        </a:p>
      </dsp:txBody>
      <dsp:txXfrm>
        <a:off x="2973877" y="1925918"/>
        <a:ext cx="1400299" cy="518271"/>
      </dsp:txXfrm>
    </dsp:sp>
    <dsp:sp modelId="{98784677-4170-48DF-9A95-6025F6455A4D}">
      <dsp:nvSpPr>
        <dsp:cNvPr id="0" name=""/>
        <dsp:cNvSpPr/>
      </dsp:nvSpPr>
      <dsp:spPr>
        <a:xfrm>
          <a:off x="2372196" y="2989731"/>
          <a:ext cx="1221675" cy="5000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bg2"/>
              </a:solidFill>
            </a:rPr>
            <a:t>Bioinformatik</a:t>
          </a:r>
        </a:p>
      </dsp:txBody>
      <dsp:txXfrm>
        <a:off x="2396605" y="3014140"/>
        <a:ext cx="1172857" cy="451201"/>
      </dsp:txXfrm>
    </dsp:sp>
    <dsp:sp modelId="{BBF8BCB2-4C9E-4418-AC2B-3948338A56F2}">
      <dsp:nvSpPr>
        <dsp:cNvPr id="0" name=""/>
        <dsp:cNvSpPr/>
      </dsp:nvSpPr>
      <dsp:spPr>
        <a:xfrm>
          <a:off x="803476" y="2985362"/>
          <a:ext cx="1158447" cy="5087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bg2"/>
              </a:solidFill>
            </a:rPr>
            <a:t>Farmakolog</a:t>
          </a:r>
        </a:p>
      </dsp:txBody>
      <dsp:txXfrm>
        <a:off x="828309" y="3010195"/>
        <a:ext cx="1108781" cy="459044"/>
      </dsp:txXfrm>
    </dsp:sp>
    <dsp:sp modelId="{684EA664-6D90-4A6A-A839-9D7DBDF407AA}">
      <dsp:nvSpPr>
        <dsp:cNvPr id="0" name=""/>
        <dsp:cNvSpPr/>
      </dsp:nvSpPr>
      <dsp:spPr>
        <a:xfrm>
          <a:off x="3532" y="1891164"/>
          <a:ext cx="1278711" cy="58777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bg2"/>
              </a:solidFill>
            </a:rPr>
            <a:t>Molekulární biolog </a:t>
          </a:r>
        </a:p>
      </dsp:txBody>
      <dsp:txXfrm>
        <a:off x="32225" y="1919857"/>
        <a:ext cx="1221325" cy="530392"/>
      </dsp:txXfrm>
    </dsp:sp>
    <dsp:sp modelId="{A15B6F35-2CC4-48E8-8372-AE39538EB523}">
      <dsp:nvSpPr>
        <dsp:cNvPr id="0" name=""/>
        <dsp:cNvSpPr/>
      </dsp:nvSpPr>
      <dsp:spPr>
        <a:xfrm>
          <a:off x="312374" y="620329"/>
          <a:ext cx="1093907" cy="5469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bg2"/>
              </a:solidFill>
            </a:rPr>
            <a:t>Prezentující onkolog</a:t>
          </a:r>
        </a:p>
      </dsp:txBody>
      <dsp:txXfrm>
        <a:off x="339074" y="647029"/>
        <a:ext cx="1040507" cy="493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0CB8F-7A73-48FD-9671-387E3C7C4921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CE980-080C-4B9D-98B3-7F51F4D8B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1A9A206-5E5E-41AF-90C1-49255CD0CBE2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202C03-6CC1-47C0-B294-F5DCA7E9C9C5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0F881589-4824-4C73-9456-B0BD546B3D47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D339D8-D852-48FF-B036-15B7DEB3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9CF9D-F5D7-40D6-89E7-254B5602D392}" type="datetimeFigureOut">
              <a:rPr lang="en-US"/>
              <a:pPr>
                <a:defRPr/>
              </a:pPr>
              <a:t>4/26/22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252196-D87D-4FF8-ACDE-E8FB840A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500493-C003-4644-8C79-A287573B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7C3D3-EBB3-47F6-89CD-3E0510B21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66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41B01-7A4A-481C-9F1A-8B539E30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FF37-72EF-4FC6-B311-B55B6F1FDAD7}" type="datetimeFigureOut">
              <a:rPr lang="en-US"/>
              <a:pPr>
                <a:defRPr/>
              </a:pPr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AFFE1-19E1-4E34-9066-F543226D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AF4B6-4B7E-4E50-BA80-44243A1D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DE686-3725-4A9D-A794-C9CFE3C04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66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DA9C750-0078-4175-AC23-C5C6E3A1EE46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2C52F65-7EE5-47C4-BCE2-1451FCCCC8E0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6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762C6F3-FC72-4E40-815E-4BA4469A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DE7F2-AA01-465E-8AE6-B4722A5121B7}" type="datetimeFigureOut">
              <a:rPr lang="en-US"/>
              <a:pPr>
                <a:defRPr/>
              </a:pPr>
              <a:t>4/26/22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494F06-AF66-4B72-8D34-FB5C7685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452745-5381-4856-AAAE-87440303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90F99-81EA-4593-A1E8-186B2063F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65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084F491D-F66B-47F4-8C4E-51E0555DF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188913"/>
            <a:ext cx="1682751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7">
            <a:extLst>
              <a:ext uri="{FF2B5EF4-FFF2-40B4-BE49-F238E27FC236}">
                <a16:creationId xmlns:a16="http://schemas.microsoft.com/office/drawing/2014/main" id="{16730ADB-45B7-42E6-8BCC-45210651380D}"/>
              </a:ext>
            </a:extLst>
          </p:cNvPr>
          <p:cNvSpPr/>
          <p:nvPr/>
        </p:nvSpPr>
        <p:spPr>
          <a:xfrm>
            <a:off x="531284" y="5051425"/>
            <a:ext cx="11125200" cy="6477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80297" y="2348880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0"/>
          </p:nvPr>
        </p:nvSpPr>
        <p:spPr>
          <a:xfrm>
            <a:off x="1384060" y="3679871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9495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1"/>
          </p:nvPr>
        </p:nvSpPr>
        <p:spPr>
          <a:xfrm>
            <a:off x="1380297" y="5157192"/>
            <a:ext cx="7584457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213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6C833C7A-F55F-4257-B655-01B2A363B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188913"/>
            <a:ext cx="1682751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7">
            <a:extLst>
              <a:ext uri="{FF2B5EF4-FFF2-40B4-BE49-F238E27FC236}">
                <a16:creationId xmlns:a16="http://schemas.microsoft.com/office/drawing/2014/main" id="{3FC4DA16-C92F-4BC2-860F-3D18D80E753A}"/>
              </a:ext>
            </a:extLst>
          </p:cNvPr>
          <p:cNvSpPr/>
          <p:nvPr/>
        </p:nvSpPr>
        <p:spPr>
          <a:xfrm>
            <a:off x="531284" y="5051425"/>
            <a:ext cx="11125200" cy="6477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80297" y="2348880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0"/>
          </p:nvPr>
        </p:nvSpPr>
        <p:spPr>
          <a:xfrm>
            <a:off x="1384060" y="3679871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9495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1"/>
          </p:nvPr>
        </p:nvSpPr>
        <p:spPr>
          <a:xfrm>
            <a:off x="1380297" y="5157192"/>
            <a:ext cx="7584457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920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5AD8CB0A-9BD2-44D5-B445-AB989A449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188913"/>
            <a:ext cx="1682751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7">
            <a:extLst>
              <a:ext uri="{FF2B5EF4-FFF2-40B4-BE49-F238E27FC236}">
                <a16:creationId xmlns:a16="http://schemas.microsoft.com/office/drawing/2014/main" id="{6BA285B9-D51E-4628-84DA-2DE889CAE46C}"/>
              </a:ext>
            </a:extLst>
          </p:cNvPr>
          <p:cNvSpPr/>
          <p:nvPr/>
        </p:nvSpPr>
        <p:spPr>
          <a:xfrm>
            <a:off x="531284" y="5051425"/>
            <a:ext cx="11125200" cy="6477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80297" y="2348880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0"/>
          </p:nvPr>
        </p:nvSpPr>
        <p:spPr>
          <a:xfrm>
            <a:off x="1384060" y="3679871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9495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1"/>
          </p:nvPr>
        </p:nvSpPr>
        <p:spPr>
          <a:xfrm>
            <a:off x="1380297" y="5157192"/>
            <a:ext cx="7584457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959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D0ED2980-8EDF-4E5E-B11D-8E30A6645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188913"/>
            <a:ext cx="1682751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7">
            <a:extLst>
              <a:ext uri="{FF2B5EF4-FFF2-40B4-BE49-F238E27FC236}">
                <a16:creationId xmlns:a16="http://schemas.microsoft.com/office/drawing/2014/main" id="{B9EE985E-16E1-4B9C-8112-7E9D526AAD99}"/>
              </a:ext>
            </a:extLst>
          </p:cNvPr>
          <p:cNvSpPr/>
          <p:nvPr/>
        </p:nvSpPr>
        <p:spPr>
          <a:xfrm>
            <a:off x="531284" y="5051425"/>
            <a:ext cx="11125200" cy="6477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80297" y="2348880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0"/>
          </p:nvPr>
        </p:nvSpPr>
        <p:spPr>
          <a:xfrm>
            <a:off x="1384060" y="3679871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9495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1"/>
          </p:nvPr>
        </p:nvSpPr>
        <p:spPr>
          <a:xfrm>
            <a:off x="1380297" y="5157192"/>
            <a:ext cx="7584457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081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1">
            <a:extLst>
              <a:ext uri="{FF2B5EF4-FFF2-40B4-BE49-F238E27FC236}">
                <a16:creationId xmlns:a16="http://schemas.microsoft.com/office/drawing/2014/main" id="{6F696804-AA46-4CB9-A389-6BA2EE427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188913"/>
            <a:ext cx="1682751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355315" y="2458049"/>
            <a:ext cx="10094912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0"/>
          </p:nvPr>
        </p:nvSpPr>
        <p:spPr>
          <a:xfrm>
            <a:off x="1355315" y="3717032"/>
            <a:ext cx="10094912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9495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1"/>
          </p:nvPr>
        </p:nvSpPr>
        <p:spPr>
          <a:xfrm>
            <a:off x="1351552" y="4149080"/>
            <a:ext cx="10094912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rgbClr val="B10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567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20"/>
            <a:ext cx="109728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GB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09600" y="1600206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F1A34C-FA5A-40F9-9C5A-FB1031D0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998A50-4A0F-4C80-9850-D63C39BA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F2E764-7E80-4EE4-9177-90E023A0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11B07EA-48FE-4CE1-A60C-BA32181F0E4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71659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1">
            <a:extLst>
              <a:ext uri="{FF2B5EF4-FFF2-40B4-BE49-F238E27FC236}">
                <a16:creationId xmlns:a16="http://schemas.microsoft.com/office/drawing/2014/main" id="{B568B8DD-DE92-4604-9592-510B94B1E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188913"/>
            <a:ext cx="1682751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355315" y="2458049"/>
            <a:ext cx="10094912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0"/>
          </p:nvPr>
        </p:nvSpPr>
        <p:spPr>
          <a:xfrm>
            <a:off x="1355315" y="3717032"/>
            <a:ext cx="10094912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9495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1"/>
          </p:nvPr>
        </p:nvSpPr>
        <p:spPr>
          <a:xfrm>
            <a:off x="1351552" y="4149080"/>
            <a:ext cx="10094912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rgbClr val="B10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017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1">
            <a:extLst>
              <a:ext uri="{FF2B5EF4-FFF2-40B4-BE49-F238E27FC236}">
                <a16:creationId xmlns:a16="http://schemas.microsoft.com/office/drawing/2014/main" id="{5AF69F12-C3F3-4B31-8D9C-8E2630402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188913"/>
            <a:ext cx="1682751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355315" y="2458049"/>
            <a:ext cx="10094912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0"/>
          </p:nvPr>
        </p:nvSpPr>
        <p:spPr>
          <a:xfrm>
            <a:off x="1355315" y="3717032"/>
            <a:ext cx="10094912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9495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1"/>
          </p:nvPr>
        </p:nvSpPr>
        <p:spPr>
          <a:xfrm>
            <a:off x="1351552" y="4149080"/>
            <a:ext cx="10094912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rgbClr val="B10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878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886BB-44A2-49DF-B472-89CF85317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41CC-0E39-44CC-94F4-2A957C8CCBBE}" type="datetimeFigureOut">
              <a:rPr lang="en-US"/>
              <a:pPr>
                <a:defRPr/>
              </a:pPr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48AE2-0157-4C8B-8724-E6AB7173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FB94A-94CC-4CCA-88C1-8A4CDE2B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67083-8BC5-4626-AB75-661E2965F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09296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5413" y="1556796"/>
            <a:ext cx="10766987" cy="456937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949597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Zástupný symbol pro 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93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effectLst/>
        </p:spPr>
        <p:txBody>
          <a:bodyPr/>
          <a:lstStyle/>
          <a:p>
            <a:r>
              <a:rPr lang="cs-CZ" dirty="0"/>
              <a:t>Nadpis stránky</a:t>
            </a:r>
          </a:p>
        </p:txBody>
      </p:sp>
    </p:spTree>
    <p:extLst>
      <p:ext uri="{BB962C8B-B14F-4D97-AF65-F5344CB8AC3E}">
        <p14:creationId xmlns:p14="http://schemas.microsoft.com/office/powerpoint/2010/main" val="361852779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80293" y="2348880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0"/>
          </p:nvPr>
        </p:nvSpPr>
        <p:spPr>
          <a:xfrm>
            <a:off x="1384056" y="3679871"/>
            <a:ext cx="10094913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1"/>
          </p:nvPr>
        </p:nvSpPr>
        <p:spPr>
          <a:xfrm>
            <a:off x="1391478" y="5157192"/>
            <a:ext cx="7584457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9305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5413" y="1556793"/>
            <a:ext cx="10766987" cy="456937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C5C5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5C5C5C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Zástupný symbol pro 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936"/>
          </a:xfrm>
          <a:prstGeom prst="rect">
            <a:avLst/>
          </a:prstGeom>
          <a:gradFill>
            <a:gsLst>
              <a:gs pos="0">
                <a:schemeClr val="bg1">
                  <a:lumMod val="61000"/>
                </a:schemeClr>
              </a:gs>
              <a:gs pos="100000">
                <a:schemeClr val="bg1">
                  <a:lumMod val="43000"/>
                </a:schemeClr>
              </a:gs>
            </a:gsLst>
            <a:lin ang="0" scaled="0"/>
          </a:gradFill>
          <a:effectLst/>
        </p:spPr>
        <p:txBody>
          <a:bodyPr/>
          <a:lstStyle/>
          <a:p>
            <a:r>
              <a:rPr lang="cs-CZ" dirty="0"/>
              <a:t>Nadpis stránky</a:t>
            </a:r>
          </a:p>
        </p:txBody>
      </p:sp>
    </p:spTree>
    <p:extLst>
      <p:ext uri="{BB962C8B-B14F-4D97-AF65-F5344CB8AC3E}">
        <p14:creationId xmlns:p14="http://schemas.microsoft.com/office/powerpoint/2010/main" val="242633734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355315" y="2458049"/>
            <a:ext cx="10094912" cy="11869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0"/>
          </p:nvPr>
        </p:nvSpPr>
        <p:spPr>
          <a:xfrm>
            <a:off x="1355315" y="3717032"/>
            <a:ext cx="10094912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1"/>
          </p:nvPr>
        </p:nvSpPr>
        <p:spPr>
          <a:xfrm>
            <a:off x="1351552" y="4149080"/>
            <a:ext cx="10094912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sng">
                <a:solidFill>
                  <a:srgbClr val="B10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013461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0DB36F4-43F9-4232-B171-40EAE78C9C66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E543A26-9413-473C-981F-354F4F65879B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83FBDC9C-A2EC-4CDD-8E7F-7D5A820A4786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793AE9-7552-444D-9D41-041B6DCB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A942-1711-4A7B-AF6F-FFE241E3E260}" type="datetimeFigureOut">
              <a:rPr lang="en-US"/>
              <a:pPr>
                <a:defRPr/>
              </a:pPr>
              <a:t>4/26/22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88F8B0-E8EF-4ADE-AD2F-E6D78040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3D7E8F-644B-4850-8352-741C0312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DB8EC-8475-4024-A865-E3EC6C2C2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7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7D1C7-7A32-43E3-AD4E-5DB63E1D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4C691-AB47-4970-AFE3-CA806B06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FBC4C-B74B-4098-A4DF-13814420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730CC-D5C0-4C82-83A7-D718A0C7474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3684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335213-03E8-4E24-9798-FD763FAC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8F984-19F3-4C8F-83D5-B1FAF26CD60C}" type="datetimeFigureOut">
              <a:rPr lang="en-US"/>
              <a:pPr>
                <a:defRPr/>
              </a:pPr>
              <a:t>4/26/22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30987F-BE01-4962-BD13-6F276074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945124-F2A4-47C8-BC3B-5C7D3259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4F12-0641-4B5E-8914-CDF57196A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73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FA81DE-A9E0-42E6-BE5D-C789E9BB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B27C-38E2-44B0-B456-E86E882324B6}" type="datetimeFigureOut">
              <a:rPr lang="en-US"/>
              <a:pPr>
                <a:defRPr/>
              </a:pPr>
              <a:t>4/26/22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4C247E-22D3-4E9E-96B7-3D15A06B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D43B4F-2E67-4079-8430-08F37903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65C21-608D-441C-AE3F-BBE2B5DF6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68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8544666-18F6-44B4-B70B-EB60C1B98F1A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19A8A0-D765-406E-A067-4C5224B47C62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5C4BBEF-D95D-49A2-A987-D292FDB4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0F4A-40E5-48D2-B68B-7489A7A3D676}" type="datetimeFigureOut">
              <a:rPr lang="en-US"/>
              <a:pPr>
                <a:defRPr/>
              </a:pPr>
              <a:t>4/26/22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A26CD42F-135A-424C-A2E7-E542CA34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C2A615E-2F2E-4806-80C0-421EC5C2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24A0-DC87-4E20-A068-E9ED09C39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0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9DBA4A9-2424-4FDC-9249-D50FC3AA0B96}"/>
              </a:ext>
            </a:extLst>
          </p:cNvPr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6C08910-26AE-40AD-8D71-3C24717740BB}"/>
              </a:ext>
            </a:extLst>
          </p:cNvPr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65D94C7-B9C4-493E-882C-16A042B4C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65AB029-E9E5-433E-AAD3-CE54CB92503F}" type="datetimeFigureOut">
              <a:rPr lang="en-US"/>
              <a:pPr>
                <a:defRPr/>
              </a:pPr>
              <a:t>4/26/22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EBDA3C2-2BAB-4AAA-BB82-1958AA1C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B6CD16C-9060-47B3-B635-B05DFFDB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F7E1B7-5F30-4F23-91FD-2916C4825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56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E2A65D0-6526-4BE1-81C2-EDB1BC50E09D}"/>
              </a:ext>
            </a:extLst>
          </p:cNvPr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BA198CB-C039-420D-906A-C86522660280}"/>
              </a:ext>
            </a:extLst>
          </p:cNvPr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4575645-9038-453A-8CA1-AAD94558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466C-F4D0-4C91-8EB6-B9C6C318F324}" type="datetimeFigureOut">
              <a:rPr lang="en-US"/>
              <a:pPr>
                <a:defRPr/>
              </a:pPr>
              <a:t>4/26/22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EDA5B0-B5F8-49FB-A64D-113DAAA8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228B8A9-EB0E-4E4B-BD0D-521C5AD1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401C5-4947-4A52-B24E-0B4D700D9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8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F2F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608495-3E9A-49F4-81B4-1EDEAE73312A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57F652-E960-4586-9929-4AB965DA9CDC}"/>
              </a:ext>
            </a:extLst>
          </p:cNvPr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444A5-5793-425C-A532-FDBF7299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BFF7357F-C5BD-4D63-941F-0BE627CCA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54A9F-EB17-4DFA-A231-5C26A3F65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51E6A9E-6672-4FEB-A868-3569E0E731D7}" type="datetimeFigureOut">
              <a:rPr lang="en-US"/>
              <a:pPr>
                <a:defRPr/>
              </a:pPr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02D2-3A64-4A13-8BA2-1B99EB6A3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DDE0E-22AF-4DCB-881A-641D101FD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453B61B0-2D58-4941-A790-CC565B73692C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3B8B54-635F-4C4F-ADFB-4A55246B9AB4}"/>
              </a:ext>
            </a:extLst>
          </p:cNvPr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4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4" r:id="rId21"/>
    <p:sldLayoutId id="2147483685" r:id="rId22"/>
    <p:sldLayoutId id="2147483686" r:id="rId23"/>
  </p:sldLayoutIdLst>
  <p:transition spd="slow">
    <p:fad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tiff"/><Relationship Id="rId18" Type="http://schemas.openxmlformats.org/officeDocument/2006/relationships/image" Target="../media/image21.tiff"/><Relationship Id="rId26" Type="http://schemas.openxmlformats.org/officeDocument/2006/relationships/image" Target="../media/image29.tiff"/><Relationship Id="rId3" Type="http://schemas.openxmlformats.org/officeDocument/2006/relationships/image" Target="../media/image6.tiff"/><Relationship Id="rId21" Type="http://schemas.openxmlformats.org/officeDocument/2006/relationships/image" Target="../media/image24.tiff"/><Relationship Id="rId7" Type="http://schemas.openxmlformats.org/officeDocument/2006/relationships/image" Target="../media/image10.tiff"/><Relationship Id="rId12" Type="http://schemas.openxmlformats.org/officeDocument/2006/relationships/image" Target="../media/image15.tiff"/><Relationship Id="rId17" Type="http://schemas.openxmlformats.org/officeDocument/2006/relationships/image" Target="../media/image20.tiff"/><Relationship Id="rId25" Type="http://schemas.openxmlformats.org/officeDocument/2006/relationships/image" Target="../media/image28.tiff"/><Relationship Id="rId2" Type="http://schemas.openxmlformats.org/officeDocument/2006/relationships/image" Target="../media/image5.tiff"/><Relationship Id="rId16" Type="http://schemas.openxmlformats.org/officeDocument/2006/relationships/image" Target="../media/image19.tiff"/><Relationship Id="rId20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11" Type="http://schemas.openxmlformats.org/officeDocument/2006/relationships/image" Target="../media/image14.tiff"/><Relationship Id="rId24" Type="http://schemas.openxmlformats.org/officeDocument/2006/relationships/image" Target="../media/image27.tiff"/><Relationship Id="rId5" Type="http://schemas.openxmlformats.org/officeDocument/2006/relationships/image" Target="../media/image8.tiff"/><Relationship Id="rId15" Type="http://schemas.openxmlformats.org/officeDocument/2006/relationships/image" Target="../media/image18.tiff"/><Relationship Id="rId23" Type="http://schemas.openxmlformats.org/officeDocument/2006/relationships/image" Target="../media/image26.tiff"/><Relationship Id="rId10" Type="http://schemas.openxmlformats.org/officeDocument/2006/relationships/image" Target="../media/image13.tiff"/><Relationship Id="rId19" Type="http://schemas.openxmlformats.org/officeDocument/2006/relationships/image" Target="../media/image22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Relationship Id="rId14" Type="http://schemas.openxmlformats.org/officeDocument/2006/relationships/image" Target="../media/image17.tiff"/><Relationship Id="rId22" Type="http://schemas.openxmlformats.org/officeDocument/2006/relationships/image" Target="../media/image25.tiff"/><Relationship Id="rId27" Type="http://schemas.openxmlformats.org/officeDocument/2006/relationships/image" Target="../media/image3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7E6A9-DC8D-4E05-BE3D-5E38205B8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006081"/>
            <a:ext cx="10058400" cy="1815177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/>
              <a:t>Personalizovana</a:t>
            </a:r>
            <a:r>
              <a:rPr lang="cs-CZ" sz="3600" dirty="0"/>
              <a:t>́ farmakoterapie v onkologii a postavení </a:t>
            </a:r>
            <a:r>
              <a:rPr lang="cs-CZ" sz="3600" dirty="0" err="1"/>
              <a:t>výstupu</a:t>
            </a:r>
            <a:r>
              <a:rPr lang="cs-CZ" sz="3600" dirty="0"/>
              <a:t>̊ NGS </a:t>
            </a:r>
            <a:r>
              <a:rPr lang="cs-CZ" sz="3600" dirty="0" err="1"/>
              <a:t>testováni</a:t>
            </a:r>
            <a:r>
              <a:rPr lang="cs-CZ" sz="3600" dirty="0"/>
              <a:t>́ v </a:t>
            </a:r>
            <a:r>
              <a:rPr lang="cs-CZ" sz="3600" dirty="0" err="1"/>
              <a:t>klinicke</a:t>
            </a:r>
            <a:r>
              <a:rPr lang="cs-CZ" sz="3600" dirty="0"/>
              <a:t>́ praxi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94F3D9-2396-48E0-9E81-ACB451FC52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Peter Grell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(LF MU a MOÚ</a:t>
            </a:r>
            <a:r>
              <a:rPr lang="en-GB" dirty="0">
                <a:solidFill>
                  <a:schemeClr val="bg1"/>
                </a:solidFill>
              </a:rPr>
              <a:t>)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6">
            <a:extLst>
              <a:ext uri="{FF2B5EF4-FFF2-40B4-BE49-F238E27FC236}">
                <a16:creationId xmlns:a16="http://schemas.microsoft.com/office/drawing/2014/main" id="{364F13B7-E818-4CEA-8F27-DB8D26F30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44" y="624901"/>
            <a:ext cx="22621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095375" y="6424613"/>
            <a:ext cx="10058400" cy="306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cs-CZ" sz="2000" cap="none" dirty="0">
                <a:solidFill>
                  <a:schemeClr val="bg2"/>
                </a:solidFill>
                <a:cs typeface="Arial" panose="020B0604020202020204" pitchFamily="34" charset="0"/>
              </a:rPr>
              <a:t>www.pharmaround.cz</a:t>
            </a:r>
          </a:p>
        </p:txBody>
      </p:sp>
    </p:spTree>
    <p:extLst>
      <p:ext uri="{BB962C8B-B14F-4D97-AF65-F5344CB8AC3E}">
        <p14:creationId xmlns:p14="http://schemas.microsoft.com/office/powerpoint/2010/main" val="35271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54667" y="2457450"/>
            <a:ext cx="10096500" cy="1187450"/>
          </a:xfrm>
        </p:spPr>
        <p:txBody>
          <a:bodyPr/>
          <a:lstStyle/>
          <a:p>
            <a:pPr algn="ctr" eaLnBrk="1" hangingPunct="1"/>
            <a:r>
              <a:rPr lang="cs-CZ" altLang="cs-CZ" dirty="0"/>
              <a:t>Děkuji za pozornost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48" y="3560629"/>
            <a:ext cx="3603738" cy="85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1095375" y="6424613"/>
            <a:ext cx="10058400" cy="306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F0063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cs-CZ" sz="2000" b="0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www.pharmaround.cz</a:t>
            </a:r>
          </a:p>
        </p:txBody>
      </p:sp>
    </p:spTree>
    <p:extLst>
      <p:ext uri="{BB962C8B-B14F-4D97-AF65-F5344CB8AC3E}">
        <p14:creationId xmlns:p14="http://schemas.microsoft.com/office/powerpoint/2010/main" val="4036481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EA2E7-E7F6-6547-8687-8E6117E0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Personalizovaná a precizní medicína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8DA2-DBA7-6E43-AF1C-1E54F3575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Personalizovaná medicína </a:t>
            </a:r>
            <a:r>
              <a:rPr lang="cs-CZ" sz="2400" dirty="0"/>
              <a:t>představuje léčbu, která je individuálně upravena pro každého konkrétního pacienta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Precizní medicína </a:t>
            </a:r>
            <a:r>
              <a:rPr lang="cs-CZ" sz="2400" dirty="0"/>
              <a:t>se snaží o indikaci terapie na základě klasifikace pacienta do menších subpopulací s onemocněním určité biologické charakteristiky a s tím související odpovědí na specifický typ léčby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4148C-E38B-1745-8517-E6DC428346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61" b="31651"/>
          <a:stretch/>
        </p:blipFill>
        <p:spPr>
          <a:xfrm>
            <a:off x="817311" y="2762747"/>
            <a:ext cx="10557378" cy="17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3091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78CF6-43D0-6C42-A593-B1F9C293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75" y="584050"/>
            <a:ext cx="10886249" cy="588691"/>
          </a:xfrm>
        </p:spPr>
        <p:txBody>
          <a:bodyPr>
            <a:normAutofit/>
          </a:bodyPr>
          <a:lstStyle/>
          <a:p>
            <a:r>
              <a:rPr lang="cs-CZ" sz="3600" b="1" dirty="0"/>
              <a:t>Identifikace driver mutací a </a:t>
            </a:r>
            <a:r>
              <a:rPr lang="cs-CZ" sz="3600" b="1" dirty="0" err="1"/>
              <a:t>targetovatelných</a:t>
            </a:r>
            <a:r>
              <a:rPr lang="cs-CZ" sz="3600" b="1" dirty="0"/>
              <a:t> alterací</a:t>
            </a:r>
            <a:endParaRPr lang="en-CZ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58928-395A-4A4F-879E-0A49BE265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95" y="2082411"/>
            <a:ext cx="9508837" cy="3786578"/>
          </a:xfrm>
        </p:spPr>
        <p:txBody>
          <a:bodyPr/>
          <a:lstStyle/>
          <a:p>
            <a:endParaRPr lang="en-CZ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94F2F9-7260-F944-B1DB-90CEE19A711F}"/>
              </a:ext>
            </a:extLst>
          </p:cNvPr>
          <p:cNvSpPr/>
          <p:nvPr/>
        </p:nvSpPr>
        <p:spPr>
          <a:xfrm>
            <a:off x="1" y="1122866"/>
            <a:ext cx="12192000" cy="52126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236DB-B74E-0D4B-BD1A-2F85AE7D0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" y="1176151"/>
            <a:ext cx="4357782" cy="48547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B3DAF67-BB05-2949-8666-EE16A5FEA1CF}"/>
              </a:ext>
            </a:extLst>
          </p:cNvPr>
          <p:cNvGrpSpPr>
            <a:grpSpLocks noChangeAspect="1"/>
          </p:cNvGrpSpPr>
          <p:nvPr/>
        </p:nvGrpSpPr>
        <p:grpSpPr>
          <a:xfrm>
            <a:off x="5233716" y="1218364"/>
            <a:ext cx="5814929" cy="5037830"/>
            <a:chOff x="5593537" y="486349"/>
            <a:chExt cx="6876961" cy="59579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7D7F72-1D7C-8246-BDEB-B340AC3E2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37" y="486349"/>
              <a:ext cx="5216841" cy="13639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95DA39-545D-7940-B009-5D5BAFF96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54" y="623101"/>
              <a:ext cx="5216841" cy="24713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FB6DEE-7493-4146-9012-54F6569748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53" y="855138"/>
              <a:ext cx="5216841" cy="2594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60376C-F7BB-4C42-B159-F8140AB0CA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53" y="1108559"/>
              <a:ext cx="5216841" cy="2250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FCB48C-BE07-BC4A-8624-E17AA7F74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52" y="1341038"/>
              <a:ext cx="5216841" cy="2449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EAB113-D409-D04A-BE12-8BB8157F3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52" y="1587163"/>
              <a:ext cx="5216841" cy="25338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BD3D6A8-F3DB-F84B-A33D-23D07F9A8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50" y="1840019"/>
              <a:ext cx="5216841" cy="2635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C97BC4-E145-1740-8B9E-4FC3B2165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49" y="2096125"/>
              <a:ext cx="5216841" cy="2531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0D35E6-7408-534F-B443-2079BBEDD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49" y="2356063"/>
              <a:ext cx="5216841" cy="22357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159D5E-137D-AC45-A95D-18F0D8E860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49" y="2575253"/>
              <a:ext cx="5216841" cy="2581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3A5996D-EB55-7F46-B513-B99B318897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48" y="2831360"/>
              <a:ext cx="5216841" cy="2581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CE40EDE-58A7-9848-80A8-316A4595F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47" y="3084218"/>
              <a:ext cx="5216841" cy="24809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87D91A9-985E-5C49-BCEA-AF566521E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46" y="3317343"/>
              <a:ext cx="5216841" cy="2557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E277A6-8366-A649-A53B-7126BE7CE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44" y="3579534"/>
              <a:ext cx="5216841" cy="25108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291930B-C831-524A-B2C1-31D86A3B15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44" y="3828323"/>
              <a:ext cx="5216841" cy="2363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6F3DE55-2B9C-AE41-9E7B-147D3B364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43" y="4059413"/>
              <a:ext cx="5216841" cy="25581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59AA2F8-6B8D-6C47-812B-4603BE173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41" y="4316340"/>
              <a:ext cx="5216841" cy="23283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091A37A-76B1-764E-A961-2487A6B7E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41" y="4549318"/>
              <a:ext cx="5216841" cy="26608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49EBD2D-D7EB-DE4D-8930-62CD52201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40" y="4805404"/>
              <a:ext cx="5216841" cy="48174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11BAD84-9295-BD4E-8998-033CB9877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39" y="5284510"/>
              <a:ext cx="5216841" cy="255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B6FD733-49C9-204D-B786-808F0563F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38" y="5539494"/>
              <a:ext cx="5216841" cy="23864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19AE460-FE98-B34E-B6A8-9B878BE42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3537" y="5765498"/>
              <a:ext cx="5216841" cy="67878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AD1E9E-71BF-6448-B582-5944040AC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52575" y="4050361"/>
              <a:ext cx="2000506" cy="26674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E245649-C905-CB4D-983D-538DD007A1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67201" y="2133653"/>
              <a:ext cx="1771251" cy="21553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0DE335D-375A-4743-88F5-0D255E445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35575" y="1568168"/>
              <a:ext cx="1771251" cy="27405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80499D5-B7F9-5F43-95D3-1FF42D1A0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67200" y="1100904"/>
              <a:ext cx="1771251" cy="24372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E966856-AA77-E544-AF60-4B1001212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94376" y="1230585"/>
              <a:ext cx="1771251" cy="24372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577DE5F-E2F5-4F41-B41F-3AE4075B07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35574" y="623101"/>
              <a:ext cx="1771251" cy="24372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935A9F1-1B8C-D04E-878F-437CC40C8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90041" y="2159762"/>
              <a:ext cx="1480457" cy="481750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E38D966-9E01-E948-97ED-1EBC4A2CFB0D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6820" y="4943931"/>
            <a:ext cx="1251825" cy="40735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2CD6D79-560A-1641-8989-4BF935705AE7}"/>
              </a:ext>
            </a:extLst>
          </p:cNvPr>
          <p:cNvSpPr txBox="1"/>
          <p:nvPr/>
        </p:nvSpPr>
        <p:spPr>
          <a:xfrm>
            <a:off x="9635631" y="1199916"/>
            <a:ext cx="24628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Biomarkers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(on-label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tumor type)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-label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tumor type)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A10DFF-B502-0C4D-93DD-AA25B6F19D84}"/>
              </a:ext>
            </a:extLst>
          </p:cNvPr>
          <p:cNvSpPr txBox="1"/>
          <p:nvPr/>
        </p:nvSpPr>
        <p:spPr>
          <a:xfrm>
            <a:off x="9635632" y="3274388"/>
            <a:ext cx="2462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Biomarkers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evidence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indicating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actionable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(on-label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tumor type)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-label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tumor type)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24DDF2-3FFC-7745-9CD8-7000D405BAA7}"/>
              </a:ext>
            </a:extLst>
          </p:cNvPr>
          <p:cNvSpPr txBox="1"/>
          <p:nvPr/>
        </p:nvSpPr>
        <p:spPr>
          <a:xfrm>
            <a:off x="3072842" y="6008939"/>
            <a:ext cx="24628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Drivers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per sample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52BAE0-6F9A-1041-88F8-D89625939215}"/>
              </a:ext>
            </a:extLst>
          </p:cNvPr>
          <p:cNvSpPr txBox="1"/>
          <p:nvPr/>
        </p:nvSpPr>
        <p:spPr>
          <a:xfrm>
            <a:off x="839688" y="6025817"/>
            <a:ext cx="112802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Priestley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424536436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8955-5FF7-3F41-9091-2BADA1EC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NGS testování a klinická praxe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C5DEB-C2F0-934B-83D1-374C1BC3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433" y="1945178"/>
            <a:ext cx="10058400" cy="3923811"/>
          </a:xfrm>
        </p:spPr>
        <p:txBody>
          <a:bodyPr/>
          <a:lstStyle/>
          <a:p>
            <a:pPr lvl="1"/>
            <a:r>
              <a:rPr lang="cs-CZ" sz="2400" dirty="0"/>
              <a:t>NGS testování již součástí běžné klinické praxe</a:t>
            </a:r>
          </a:p>
          <a:p>
            <a:pPr lvl="1"/>
            <a:r>
              <a:rPr lang="cs-CZ" sz="2400" dirty="0"/>
              <a:t>Budoucnost v </a:t>
            </a:r>
            <a:r>
              <a:rPr lang="cs-CZ" sz="2400" b="1" dirty="0"/>
              <a:t>komplexním </a:t>
            </a:r>
            <a:r>
              <a:rPr lang="cs-CZ" sz="2400" b="1" dirty="0" err="1"/>
              <a:t>genomickém</a:t>
            </a:r>
            <a:r>
              <a:rPr lang="cs-CZ" sz="2400" b="1" dirty="0"/>
              <a:t> profilování (CGP) </a:t>
            </a:r>
          </a:p>
          <a:p>
            <a:pPr marL="384175" lvl="2" indent="0">
              <a:buNone/>
            </a:pPr>
            <a:r>
              <a:rPr lang="cs-CZ" sz="2400" dirty="0"/>
              <a:t>(ne jednotky genů ani ne </a:t>
            </a:r>
            <a:r>
              <a:rPr lang="cs-CZ" sz="2400" dirty="0" err="1"/>
              <a:t>Whole</a:t>
            </a:r>
            <a:r>
              <a:rPr lang="cs-CZ" sz="2400" dirty="0"/>
              <a:t>-Genome nebo -</a:t>
            </a:r>
            <a:r>
              <a:rPr lang="cs-CZ" sz="2400" dirty="0" err="1"/>
              <a:t>Exome</a:t>
            </a:r>
            <a:r>
              <a:rPr lang="cs-CZ" sz="2400" dirty="0"/>
              <a:t> </a:t>
            </a:r>
            <a:r>
              <a:rPr lang="cs-CZ" sz="2400" dirty="0" err="1"/>
              <a:t>Sequencing</a:t>
            </a:r>
            <a:r>
              <a:rPr lang="cs-CZ" sz="2400" dirty="0"/>
              <a:t> (WES a WGS)</a:t>
            </a:r>
          </a:p>
          <a:p>
            <a:pPr lvl="1"/>
            <a:r>
              <a:rPr lang="cs-CZ" sz="2400" dirty="0"/>
              <a:t>Rozšíření </a:t>
            </a:r>
            <a:r>
              <a:rPr lang="cs-CZ" sz="2400" b="1" dirty="0"/>
              <a:t>terapeutických možnosti </a:t>
            </a:r>
            <a:r>
              <a:rPr lang="cs-CZ" sz="2400" dirty="0"/>
              <a:t>(nová cílená terapie, imunoterapie)</a:t>
            </a:r>
          </a:p>
          <a:p>
            <a:pPr lvl="2"/>
            <a:r>
              <a:rPr lang="cs-CZ" sz="2400" b="1" dirty="0"/>
              <a:t>Tumor agnostická terapie </a:t>
            </a:r>
            <a:r>
              <a:rPr lang="cs-CZ" sz="2400" dirty="0"/>
              <a:t>(imunoterapie a MSI-H/</a:t>
            </a:r>
            <a:r>
              <a:rPr lang="cs-CZ" sz="2400" dirty="0" err="1"/>
              <a:t>dMMR</a:t>
            </a:r>
            <a:r>
              <a:rPr lang="cs-CZ" sz="2400" dirty="0"/>
              <a:t>, NTRK inhibitory, imunoterapie a TMB ≥ 10)</a:t>
            </a:r>
          </a:p>
          <a:p>
            <a:pPr lvl="1"/>
            <a:r>
              <a:rPr lang="cs-CZ" sz="2400" dirty="0"/>
              <a:t>Využití inovativních postupů – např. použití </a:t>
            </a:r>
            <a:r>
              <a:rPr lang="cs-CZ" sz="2400" b="1" dirty="0"/>
              <a:t>kombinace</a:t>
            </a:r>
            <a:r>
              <a:rPr lang="cs-CZ" sz="2400" dirty="0"/>
              <a:t> cílených léků, využití </a:t>
            </a:r>
            <a:r>
              <a:rPr lang="cs-CZ" sz="2400" b="1" dirty="0" err="1"/>
              <a:t>liquid</a:t>
            </a:r>
            <a:r>
              <a:rPr lang="cs-CZ" sz="2400" b="1" dirty="0"/>
              <a:t> biopsie </a:t>
            </a:r>
            <a:r>
              <a:rPr lang="cs-CZ" sz="2400" dirty="0"/>
              <a:t>….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06974194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7DDA-8551-2D4F-8236-A2EA91CF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tumor </a:t>
            </a:r>
            <a:r>
              <a:rPr lang="cs-CZ" dirty="0" err="1"/>
              <a:t>board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916A2-9734-9F45-843C-24758F39F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29" y="1846264"/>
            <a:ext cx="10058400" cy="4022725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cs-CZ" sz="2400" b="1" dirty="0"/>
              <a:t>Molekulární tumoru </a:t>
            </a:r>
            <a:r>
              <a:rPr lang="cs-CZ" sz="2400" b="1" dirty="0" err="1"/>
              <a:t>board</a:t>
            </a:r>
            <a:r>
              <a:rPr lang="cs-CZ" sz="2400" b="1" dirty="0"/>
              <a:t> (MTB)</a:t>
            </a:r>
            <a:r>
              <a:rPr lang="cs-CZ" sz="2400" dirty="0"/>
              <a:t>– multioborová indikační komise pro precizní onkologii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multioborová spolupráce – klinický onkolog, patolog,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molekulární biolog, genetik, farmakolog, bioinformatik</a:t>
            </a:r>
          </a:p>
          <a:p>
            <a:r>
              <a:rPr lang="cs-CZ" sz="2400" b="1" dirty="0"/>
              <a:t>Význam MTB :</a:t>
            </a:r>
          </a:p>
          <a:p>
            <a:pPr lvl="1"/>
            <a:r>
              <a:rPr lang="cs-CZ" sz="2000" dirty="0"/>
              <a:t>Indikace terapie </a:t>
            </a:r>
          </a:p>
          <a:p>
            <a:pPr lvl="1"/>
            <a:r>
              <a:rPr lang="cs-CZ" sz="2000" dirty="0"/>
              <a:t>Kolekce dat – registr GENESIS</a:t>
            </a:r>
          </a:p>
          <a:p>
            <a:pPr lvl="1"/>
            <a:r>
              <a:rPr lang="cs-CZ" sz="2000" dirty="0"/>
              <a:t>Vyhodnocování indikace NGS testování </a:t>
            </a:r>
          </a:p>
          <a:p>
            <a:pPr lvl="1"/>
            <a:r>
              <a:rPr lang="cs-CZ" sz="2000" dirty="0"/>
              <a:t>Vyhodnocování efektivity terapie</a:t>
            </a:r>
          </a:p>
          <a:p>
            <a:endParaRPr lang="en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440EAA7-C5E8-054D-8C89-6DD808DA71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35133"/>
              </p:ext>
            </p:extLst>
          </p:nvPr>
        </p:nvGraphicFramePr>
        <p:xfrm>
          <a:off x="7703150" y="2441986"/>
          <a:ext cx="4405746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EC00E64-86BF-2747-9930-2AB7CDF45417}"/>
              </a:ext>
            </a:extLst>
          </p:cNvPr>
          <p:cNvSpPr/>
          <p:nvPr/>
        </p:nvSpPr>
        <p:spPr>
          <a:xfrm>
            <a:off x="9352764" y="3905541"/>
            <a:ext cx="1106518" cy="57809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dirty="0">
                <a:solidFill>
                  <a:schemeClr val="bg2"/>
                </a:solidFill>
              </a:rPr>
              <a:t>Pacient</a:t>
            </a:r>
          </a:p>
        </p:txBody>
      </p:sp>
    </p:spTree>
    <p:extLst>
      <p:ext uri="{BB962C8B-B14F-4D97-AF65-F5344CB8AC3E}">
        <p14:creationId xmlns:p14="http://schemas.microsoft.com/office/powerpoint/2010/main" val="262061284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0D92-066F-4641-AA18-D1ED14CB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Harmonizace léčebných doporučení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BF0F9-88F0-5F4F-893A-3919E735F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524" y="1846264"/>
            <a:ext cx="10540537" cy="4022725"/>
          </a:xfrm>
        </p:spPr>
        <p:txBody>
          <a:bodyPr/>
          <a:lstStyle/>
          <a:p>
            <a:r>
              <a:rPr lang="cs-CZ" sz="2400" b="1" dirty="0"/>
              <a:t>ESMO </a:t>
            </a:r>
            <a:r>
              <a:rPr lang="cs-CZ" sz="2400" dirty="0"/>
              <a:t>doporučení ohledně NGS </a:t>
            </a:r>
            <a:r>
              <a:rPr lang="cs-CZ" sz="2400" b="1" dirty="0"/>
              <a:t>testování</a:t>
            </a:r>
            <a:r>
              <a:rPr lang="cs-CZ" sz="2400" dirty="0"/>
              <a:t> a </a:t>
            </a:r>
            <a:r>
              <a:rPr lang="cs-CZ" sz="2400" b="1" dirty="0"/>
              <a:t>indikace</a:t>
            </a:r>
            <a:r>
              <a:rPr lang="cs-CZ" sz="2400" dirty="0"/>
              <a:t> terapie</a:t>
            </a:r>
          </a:p>
          <a:p>
            <a:r>
              <a:rPr lang="cs-CZ" sz="2400" b="1" dirty="0"/>
              <a:t>ESMO </a:t>
            </a:r>
            <a:r>
              <a:rPr lang="cs-CZ" sz="2400" b="1" dirty="0" err="1"/>
              <a:t>Scale</a:t>
            </a:r>
            <a:r>
              <a:rPr lang="cs-CZ" sz="2400" b="1" dirty="0"/>
              <a:t> </a:t>
            </a:r>
            <a:r>
              <a:rPr lang="cs-CZ" sz="2400" b="1" dirty="0" err="1"/>
              <a:t>for</a:t>
            </a:r>
            <a:r>
              <a:rPr lang="cs-CZ" sz="2400" b="1" dirty="0"/>
              <a:t> </a:t>
            </a:r>
            <a:r>
              <a:rPr lang="cs-CZ" sz="2400" b="1" dirty="0" err="1"/>
              <a:t>Clinical</a:t>
            </a:r>
            <a:r>
              <a:rPr lang="cs-CZ" sz="2400" b="1" dirty="0"/>
              <a:t> </a:t>
            </a:r>
            <a:r>
              <a:rPr lang="cs-CZ" sz="2400" b="1" dirty="0" err="1"/>
              <a:t>Actionability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molecular</a:t>
            </a:r>
            <a:r>
              <a:rPr lang="cs-CZ" sz="2400" b="1" dirty="0"/>
              <a:t> </a:t>
            </a:r>
            <a:r>
              <a:rPr lang="cs-CZ" sz="2400" b="1" dirty="0" err="1"/>
              <a:t>Targets</a:t>
            </a:r>
            <a:r>
              <a:rPr lang="cs-CZ" sz="2400" b="1" dirty="0"/>
              <a:t> (ESCAT)</a:t>
            </a:r>
          </a:p>
          <a:p>
            <a:r>
              <a:rPr lang="cs-CZ" sz="2400" dirty="0"/>
              <a:t>ESMO </a:t>
            </a:r>
            <a:r>
              <a:rPr lang="cs-CZ" sz="2400" dirty="0" err="1"/>
              <a:t>Translational</a:t>
            </a:r>
            <a:r>
              <a:rPr lang="cs-CZ" sz="2400" dirty="0"/>
              <a:t> </a:t>
            </a:r>
            <a:r>
              <a:rPr lang="cs-CZ" sz="2400" dirty="0" err="1"/>
              <a:t>Research</a:t>
            </a:r>
            <a:r>
              <a:rPr lang="cs-CZ" sz="2400" dirty="0"/>
              <a:t> a </a:t>
            </a:r>
            <a:r>
              <a:rPr lang="cs-CZ" sz="2400" dirty="0" err="1"/>
              <a:t>Precision</a:t>
            </a:r>
            <a:r>
              <a:rPr lang="cs-CZ" sz="2400" dirty="0"/>
              <a:t> </a:t>
            </a:r>
            <a:r>
              <a:rPr lang="cs-CZ" sz="2400" dirty="0" err="1"/>
              <a:t>Medicine</a:t>
            </a:r>
            <a:r>
              <a:rPr lang="cs-CZ" sz="2400" dirty="0"/>
              <a:t> </a:t>
            </a:r>
            <a:r>
              <a:rPr lang="cs-CZ" sz="2400" dirty="0" err="1"/>
              <a:t>Working</a:t>
            </a:r>
            <a:r>
              <a:rPr lang="cs-CZ" sz="2400" dirty="0"/>
              <a:t> Group </a:t>
            </a:r>
          </a:p>
          <a:p>
            <a:r>
              <a:rPr lang="cs-CZ" sz="2400" b="1" dirty="0" err="1"/>
              <a:t>Tier</a:t>
            </a:r>
            <a:r>
              <a:rPr lang="cs-CZ" sz="2400" b="1" dirty="0"/>
              <a:t> I:</a:t>
            </a:r>
            <a:r>
              <a:rPr lang="cs-CZ" sz="2400" dirty="0"/>
              <a:t> </a:t>
            </a:r>
            <a:r>
              <a:rPr lang="cs-CZ" sz="2400" b="1" dirty="0"/>
              <a:t>cíl vhodný do běžné klinické praxe a doporučení specifické léčby pokud je tato specifická alterace zjištěna</a:t>
            </a:r>
          </a:p>
          <a:p>
            <a:pPr lvl="2"/>
            <a:r>
              <a:rPr lang="cs-CZ" sz="2000" b="1" dirty="0"/>
              <a:t>IA</a:t>
            </a:r>
            <a:r>
              <a:rPr lang="cs-CZ" sz="2000" dirty="0"/>
              <a:t> – </a:t>
            </a:r>
            <a:r>
              <a:rPr lang="cs-CZ" sz="2000" b="1" dirty="0"/>
              <a:t>prospektivní, </a:t>
            </a:r>
            <a:r>
              <a:rPr lang="cs-CZ" sz="2000" b="1" dirty="0" err="1"/>
              <a:t>randomizové</a:t>
            </a:r>
            <a:r>
              <a:rPr lang="cs-CZ" sz="2000" b="1" dirty="0"/>
              <a:t> klinické studie u </a:t>
            </a:r>
            <a:r>
              <a:rPr lang="cs-CZ" sz="2000" dirty="0"/>
              <a:t>daného typu nádoru prokázaly klinicky významné zlepšení v parametru přežití u pacientů s danou molekulární alterací a léčených komplementárním lékem </a:t>
            </a:r>
            <a:r>
              <a:rPr lang="cs-CZ" sz="2000" i="1" dirty="0"/>
              <a:t>(např. NSCLC </a:t>
            </a:r>
            <a:r>
              <a:rPr lang="cs-CZ" sz="2000" i="1" dirty="0" err="1"/>
              <a:t>EGFRm</a:t>
            </a:r>
            <a:r>
              <a:rPr lang="cs-CZ" sz="2000" i="1" dirty="0"/>
              <a:t> a </a:t>
            </a:r>
            <a:r>
              <a:rPr lang="cs-CZ" sz="2000" i="1" dirty="0" err="1"/>
              <a:t>EGFRi</a:t>
            </a:r>
            <a:r>
              <a:rPr lang="cs-CZ" sz="2000" i="1" dirty="0"/>
              <a:t>)</a:t>
            </a:r>
          </a:p>
          <a:p>
            <a:pPr lvl="2"/>
            <a:r>
              <a:rPr lang="cs-CZ" sz="2000" b="1" dirty="0"/>
              <a:t>IB</a:t>
            </a:r>
            <a:r>
              <a:rPr lang="cs-CZ" sz="2000" dirty="0"/>
              <a:t> - data z </a:t>
            </a:r>
            <a:r>
              <a:rPr lang="cs-CZ" sz="2000" b="1" dirty="0"/>
              <a:t>prospektivních, ne-randomizovaných klinických studií</a:t>
            </a:r>
            <a:r>
              <a:rPr lang="cs-CZ" sz="2000" dirty="0"/>
              <a:t>, ve kterých ačkoliv nebylo možné prokázat zlepšení přežití, prokázaly </a:t>
            </a:r>
            <a:r>
              <a:rPr lang="cs-CZ" sz="2000" b="1" dirty="0"/>
              <a:t>významný klinický benefit </a:t>
            </a:r>
            <a:r>
              <a:rPr lang="cs-CZ" sz="2000" i="1" dirty="0"/>
              <a:t>(ROS fúze a </a:t>
            </a:r>
            <a:r>
              <a:rPr lang="cs-CZ" sz="2000" i="1" dirty="0" err="1"/>
              <a:t>crizotinib</a:t>
            </a:r>
            <a:r>
              <a:rPr lang="cs-CZ" sz="2000" i="1" dirty="0"/>
              <a:t>)</a:t>
            </a:r>
          </a:p>
          <a:p>
            <a:pPr lvl="2"/>
            <a:r>
              <a:rPr lang="cs-CZ" sz="2000" b="1" dirty="0"/>
              <a:t>IC</a:t>
            </a:r>
            <a:r>
              <a:rPr lang="cs-CZ" sz="2000" dirty="0"/>
              <a:t> – klinické studie u skupiny více nádorů nebo v basket trialu, prokázali </a:t>
            </a:r>
            <a:r>
              <a:rPr lang="cs-CZ" sz="2000" b="1" dirty="0"/>
              <a:t>klinicky významný benefit</a:t>
            </a:r>
            <a:r>
              <a:rPr lang="cs-CZ" sz="2000" dirty="0"/>
              <a:t> </a:t>
            </a:r>
            <a:r>
              <a:rPr lang="cs-CZ" sz="2000" i="1" dirty="0"/>
              <a:t>(NTRK fúze a </a:t>
            </a:r>
            <a:r>
              <a:rPr lang="cs-CZ" sz="2000" i="1" dirty="0" err="1"/>
              <a:t>NTRKi</a:t>
            </a:r>
            <a:r>
              <a:rPr lang="cs-CZ" sz="2000" i="1" dirty="0"/>
              <a:t>)</a:t>
            </a:r>
          </a:p>
        </p:txBody>
      </p:sp>
      <p:sp>
        <p:nvSpPr>
          <p:cNvPr id="4" name="TextovéPole 4">
            <a:extLst>
              <a:ext uri="{FF2B5EF4-FFF2-40B4-BE49-F238E27FC236}">
                <a16:creationId xmlns:a16="http://schemas.microsoft.com/office/drawing/2014/main" id="{C908BC57-7D3E-DD4A-9B4B-17BDF8834107}"/>
              </a:ext>
            </a:extLst>
          </p:cNvPr>
          <p:cNvSpPr txBox="1"/>
          <p:nvPr/>
        </p:nvSpPr>
        <p:spPr>
          <a:xfrm>
            <a:off x="6982691" y="5945277"/>
            <a:ext cx="572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Mateo</a:t>
            </a:r>
            <a:r>
              <a:rPr lang="cs-CZ" dirty="0"/>
              <a:t> et al, </a:t>
            </a:r>
            <a:r>
              <a:rPr lang="nl-NL" dirty="0" err="1"/>
              <a:t>Annals</a:t>
            </a:r>
            <a:r>
              <a:rPr lang="nl-NL" dirty="0"/>
              <a:t> of </a:t>
            </a:r>
            <a:r>
              <a:rPr lang="nl-NL" dirty="0" err="1"/>
              <a:t>Oncology</a:t>
            </a:r>
            <a:r>
              <a:rPr lang="nl-NL" dirty="0"/>
              <a:t> 29: 1895–1902,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92081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6ED6-1356-D24F-8EFE-FD74D4B6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Harmonizace léčebných doporučení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E773E-8F33-BC4C-8E77-D73C38ADC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396" y="1846264"/>
            <a:ext cx="10373437" cy="4022725"/>
          </a:xfrm>
        </p:spPr>
        <p:txBody>
          <a:bodyPr/>
          <a:lstStyle/>
          <a:p>
            <a:pPr lvl="1"/>
            <a:r>
              <a:rPr lang="cs-CZ" sz="2400" b="1" dirty="0" err="1"/>
              <a:t>Tier</a:t>
            </a:r>
            <a:r>
              <a:rPr lang="cs-CZ" sz="2400" b="1" dirty="0"/>
              <a:t> II: Potenciální (investigativní) cíl, který pravděpodobně definuje populaci pacientů, kteří </a:t>
            </a:r>
            <a:r>
              <a:rPr lang="cs-CZ" sz="2400" b="1" dirty="0" err="1"/>
              <a:t>benefitují</a:t>
            </a:r>
            <a:r>
              <a:rPr lang="cs-CZ" sz="2400" b="1" dirty="0"/>
              <a:t> z cílené terapie ale je potřeba více dat</a:t>
            </a:r>
          </a:p>
          <a:p>
            <a:pPr lvl="2"/>
            <a:r>
              <a:rPr lang="cs-CZ" sz="1800" b="1" dirty="0"/>
              <a:t>IIA</a:t>
            </a:r>
            <a:r>
              <a:rPr lang="cs-CZ" sz="1800" dirty="0"/>
              <a:t>  - Data z </a:t>
            </a:r>
            <a:r>
              <a:rPr lang="cs-CZ" sz="1800" b="1" dirty="0"/>
              <a:t>retrospektivních</a:t>
            </a:r>
            <a:r>
              <a:rPr lang="cs-CZ" sz="1800" dirty="0"/>
              <a:t> studií, které prokázali klinicky významný benefit z cílené terapie u </a:t>
            </a:r>
            <a:r>
              <a:rPr lang="cs-CZ" sz="1800" b="1" dirty="0" err="1"/>
              <a:t>patientů</a:t>
            </a:r>
            <a:r>
              <a:rPr lang="cs-CZ" sz="1800" b="1" dirty="0"/>
              <a:t> s molekulárně definované sub-populaci </a:t>
            </a:r>
            <a:r>
              <a:rPr lang="cs-CZ" sz="1800" dirty="0"/>
              <a:t>specifického typu </a:t>
            </a:r>
            <a:r>
              <a:rPr lang="cs-CZ" sz="1800" dirty="0" err="1"/>
              <a:t>nádru</a:t>
            </a:r>
            <a:r>
              <a:rPr lang="cs-CZ" sz="1800" dirty="0"/>
              <a:t>. </a:t>
            </a:r>
            <a:r>
              <a:rPr lang="cs-CZ" sz="1800" i="1" dirty="0"/>
              <a:t>(Karcinom prostaty - </a:t>
            </a:r>
            <a:r>
              <a:rPr lang="cs-CZ" sz="1800" i="1" dirty="0" err="1"/>
              <a:t>ipatasertib</a:t>
            </a:r>
            <a:r>
              <a:rPr lang="cs-CZ" sz="1800" i="1" dirty="0"/>
              <a:t> a PTEN)</a:t>
            </a:r>
          </a:p>
          <a:p>
            <a:pPr lvl="2"/>
            <a:r>
              <a:rPr lang="cs-CZ" sz="1800" b="1" dirty="0"/>
              <a:t>IIB</a:t>
            </a:r>
            <a:r>
              <a:rPr lang="cs-CZ" sz="1800" dirty="0"/>
              <a:t> – Nejméně jedna prospektivní studie prokázala vyšší </a:t>
            </a:r>
            <a:r>
              <a:rPr lang="cs-CZ" sz="1800" b="1" dirty="0"/>
              <a:t>odpověď tumoru (</a:t>
            </a:r>
            <a:r>
              <a:rPr lang="cs-CZ" sz="1800" b="1" dirty="0" err="1"/>
              <a:t>tumour</a:t>
            </a:r>
            <a:r>
              <a:rPr lang="cs-CZ" sz="1800" b="1" dirty="0"/>
              <a:t> response </a:t>
            </a:r>
            <a:r>
              <a:rPr lang="cs-CZ" sz="1800" b="1" dirty="0" err="1"/>
              <a:t>rate</a:t>
            </a:r>
            <a:r>
              <a:rPr lang="cs-CZ" sz="1800" b="1" dirty="0"/>
              <a:t>) </a:t>
            </a:r>
            <a:r>
              <a:rPr lang="cs-CZ" sz="1800" dirty="0"/>
              <a:t>u pacientů s molekulární alterací ale </a:t>
            </a:r>
            <a:r>
              <a:rPr lang="cs-CZ" sz="1800" dirty="0" err="1"/>
              <a:t>nejsu</a:t>
            </a:r>
            <a:r>
              <a:rPr lang="cs-CZ" sz="1800" dirty="0"/>
              <a:t> dostupné definitivní data ohledně zlepšení parametrů přežití </a:t>
            </a:r>
            <a:r>
              <a:rPr lang="cs-CZ" sz="1800" i="1" dirty="0"/>
              <a:t>(basket trial - AKT1 mutace E17K a </a:t>
            </a:r>
            <a:r>
              <a:rPr lang="cs-CZ" sz="1800" i="1" dirty="0" err="1"/>
              <a:t>capivasertib</a:t>
            </a:r>
            <a:r>
              <a:rPr lang="cs-CZ" sz="1800" i="1" dirty="0"/>
              <a:t>)</a:t>
            </a:r>
          </a:p>
          <a:p>
            <a:pPr lvl="1"/>
            <a:r>
              <a:rPr lang="cs-CZ" sz="2400" b="1" dirty="0" err="1"/>
              <a:t>Tier</a:t>
            </a:r>
            <a:r>
              <a:rPr lang="cs-CZ" sz="2400" b="1" dirty="0"/>
              <a:t> III: Klinicky benefit byl prokázán u jiného typu nádoru nebo souvisejícího molekulárního cíle </a:t>
            </a:r>
            <a:r>
              <a:rPr lang="cs-CZ" sz="2400" dirty="0"/>
              <a:t>(</a:t>
            </a:r>
            <a:r>
              <a:rPr lang="cs-CZ" sz="2400" i="1" dirty="0"/>
              <a:t>BRAF mutace a </a:t>
            </a:r>
            <a:r>
              <a:rPr lang="cs-CZ" sz="2400" i="1" dirty="0" err="1"/>
              <a:t>BRAFi</a:t>
            </a:r>
            <a:r>
              <a:rPr lang="cs-CZ" sz="2400" i="1" dirty="0"/>
              <a:t> u </a:t>
            </a:r>
            <a:r>
              <a:rPr lang="cs-CZ" sz="2400" i="1" dirty="0" err="1"/>
              <a:t>nemelanomu</a:t>
            </a:r>
            <a:r>
              <a:rPr lang="cs-CZ" sz="2400" dirty="0"/>
              <a:t>)</a:t>
            </a:r>
          </a:p>
          <a:p>
            <a:pPr lvl="1"/>
            <a:r>
              <a:rPr lang="cs-CZ" sz="2400" b="1" dirty="0" err="1"/>
              <a:t>Tier</a:t>
            </a:r>
            <a:r>
              <a:rPr lang="cs-CZ" sz="2400" b="1" dirty="0"/>
              <a:t> IV: Prokázané efekt inhibice molekulárního cíle v preklinických modelech</a:t>
            </a:r>
          </a:p>
          <a:p>
            <a:pPr lvl="1"/>
            <a:r>
              <a:rPr lang="cs-CZ" sz="2400" b="1" dirty="0" err="1"/>
              <a:t>Tier</a:t>
            </a:r>
            <a:r>
              <a:rPr lang="cs-CZ" sz="2400" b="1" dirty="0"/>
              <a:t> V:</a:t>
            </a:r>
            <a:r>
              <a:rPr lang="cs-CZ" sz="2400" dirty="0"/>
              <a:t> Evidence o efektivitě ale bez významného klinického benefitu v monoterapii ale s potenciálem efektivity v případě </a:t>
            </a:r>
            <a:r>
              <a:rPr lang="cs-CZ" sz="2400" b="1" dirty="0"/>
              <a:t>kombinované terapie</a:t>
            </a:r>
            <a:endParaRPr lang="cs-CZ" sz="2400" b="1" i="1" dirty="0"/>
          </a:p>
          <a:p>
            <a:endParaRPr lang="en-CZ" dirty="0"/>
          </a:p>
        </p:txBody>
      </p:sp>
      <p:sp>
        <p:nvSpPr>
          <p:cNvPr id="4" name="TextovéPole 4">
            <a:extLst>
              <a:ext uri="{FF2B5EF4-FFF2-40B4-BE49-F238E27FC236}">
                <a16:creationId xmlns:a16="http://schemas.microsoft.com/office/drawing/2014/main" id="{0AAD2114-372B-2B4A-AF1C-25975F8CDFCD}"/>
              </a:ext>
            </a:extLst>
          </p:cNvPr>
          <p:cNvSpPr txBox="1"/>
          <p:nvPr/>
        </p:nvSpPr>
        <p:spPr>
          <a:xfrm>
            <a:off x="6849687" y="5868989"/>
            <a:ext cx="5724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Mateo</a:t>
            </a:r>
            <a:r>
              <a:rPr lang="cs-CZ" dirty="0"/>
              <a:t> et al, </a:t>
            </a:r>
            <a:r>
              <a:rPr lang="nl-NL" dirty="0" err="1"/>
              <a:t>Annals</a:t>
            </a:r>
            <a:r>
              <a:rPr lang="nl-NL" dirty="0"/>
              <a:t> of </a:t>
            </a:r>
            <a:r>
              <a:rPr lang="nl-NL" dirty="0" err="1"/>
              <a:t>Oncology</a:t>
            </a:r>
            <a:r>
              <a:rPr lang="nl-NL" dirty="0"/>
              <a:t> 29: 1895–1902,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31046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0BF2-FCB3-2743-AF62-BF8B8CAD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75" y="301937"/>
            <a:ext cx="10058400" cy="1449387"/>
          </a:xfrm>
        </p:spPr>
        <p:txBody>
          <a:bodyPr/>
          <a:lstStyle/>
          <a:p>
            <a:r>
              <a:rPr lang="en-CZ" b="1" dirty="0"/>
              <a:t>OncoKB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5AC4AD-1F17-A944-BF72-624BCE0CEA93}"/>
              </a:ext>
            </a:extLst>
          </p:cNvPr>
          <p:cNvSpPr/>
          <p:nvPr/>
        </p:nvSpPr>
        <p:spPr>
          <a:xfrm>
            <a:off x="4236549" y="20194"/>
            <a:ext cx="7959321" cy="62715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C9EE-1869-3544-B55A-389AF5519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18" y="1837876"/>
            <a:ext cx="3195375" cy="4022725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cs-CZ" dirty="0"/>
              <a:t>Databáze vytvořená v  </a:t>
            </a:r>
            <a:r>
              <a:rPr lang="cs-CZ" b="1" dirty="0" err="1"/>
              <a:t>Memorial</a:t>
            </a:r>
            <a:r>
              <a:rPr lang="cs-CZ" b="1" dirty="0"/>
              <a:t> </a:t>
            </a:r>
            <a:r>
              <a:rPr lang="cs-CZ" b="1" dirty="0" err="1"/>
              <a:t>Sloan</a:t>
            </a:r>
            <a:r>
              <a:rPr lang="cs-CZ" b="1" dirty="0"/>
              <a:t> </a:t>
            </a:r>
            <a:r>
              <a:rPr lang="cs-CZ" b="1" dirty="0" err="1"/>
              <a:t>Kettering</a:t>
            </a:r>
            <a:r>
              <a:rPr lang="cs-CZ" b="1" dirty="0"/>
              <a:t> </a:t>
            </a:r>
            <a:r>
              <a:rPr lang="cs-CZ" b="1" dirty="0" err="1"/>
              <a:t>Cancer</a:t>
            </a:r>
            <a:r>
              <a:rPr lang="cs-CZ" b="1" dirty="0"/>
              <a:t> Cente</a:t>
            </a:r>
            <a:r>
              <a:rPr lang="cs-CZ" dirty="0"/>
              <a:t>r, USA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cs-CZ" dirty="0"/>
              <a:t>biologické a klinické informace o genomových alteracích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cs-CZ" dirty="0"/>
              <a:t>První databází uznávanou </a:t>
            </a:r>
            <a:r>
              <a:rPr lang="cs-CZ" b="1" dirty="0"/>
              <a:t>FDA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BA096B-6408-7648-91F2-D8A78F13E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3"/>
          <a:stretch/>
        </p:blipFill>
        <p:spPr bwMode="auto">
          <a:xfrm>
            <a:off x="4663367" y="20194"/>
            <a:ext cx="7532503" cy="625968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7024D9-61BD-4E45-9C45-839BDCC4220F}"/>
              </a:ext>
            </a:extLst>
          </p:cNvPr>
          <p:cNvSpPr txBox="1"/>
          <p:nvPr/>
        </p:nvSpPr>
        <p:spPr>
          <a:xfrm>
            <a:off x="6811583" y="260371"/>
            <a:ext cx="5004867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Biomarker uznávaný FDA predikující odpověď na lék schválený FDA v této indikaci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846FE7-95F2-A24E-BDFE-03043EEF8194}"/>
              </a:ext>
            </a:extLst>
          </p:cNvPr>
          <p:cNvSpPr/>
          <p:nvPr/>
        </p:nvSpPr>
        <p:spPr>
          <a:xfrm>
            <a:off x="6811583" y="1085760"/>
            <a:ext cx="5004867" cy="611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9F94D-156B-1B47-BC74-499A6055F303}"/>
              </a:ext>
            </a:extLst>
          </p:cNvPr>
          <p:cNvSpPr txBox="1"/>
          <p:nvPr/>
        </p:nvSpPr>
        <p:spPr>
          <a:xfrm>
            <a:off x="6811583" y="1043386"/>
            <a:ext cx="4968000" cy="576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Standardně používaný biomarker doporučený NCCN nebo jinými odbornými doporučeními predikující odpověď na lék schválený FDA v této indikaci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64D25F-CAD5-BC4D-8CD9-E2055F659E43}"/>
              </a:ext>
            </a:extLst>
          </p:cNvPr>
          <p:cNvSpPr/>
          <p:nvPr/>
        </p:nvSpPr>
        <p:spPr>
          <a:xfrm>
            <a:off x="6811583" y="1906376"/>
            <a:ext cx="5004867" cy="611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B1BAC8-DABF-FC4E-9CAF-322306A58A2F}"/>
              </a:ext>
            </a:extLst>
          </p:cNvPr>
          <p:cNvSpPr/>
          <p:nvPr/>
        </p:nvSpPr>
        <p:spPr>
          <a:xfrm>
            <a:off x="6834039" y="2726992"/>
            <a:ext cx="5004867" cy="611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EC4CDF-09FA-F740-87B9-01968C4A53AF}"/>
              </a:ext>
            </a:extLst>
          </p:cNvPr>
          <p:cNvSpPr/>
          <p:nvPr/>
        </p:nvSpPr>
        <p:spPr>
          <a:xfrm>
            <a:off x="6834039" y="3573690"/>
            <a:ext cx="5004867" cy="611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717693-912C-6640-8689-8E2EE88850B9}"/>
              </a:ext>
            </a:extLst>
          </p:cNvPr>
          <p:cNvSpPr/>
          <p:nvPr/>
        </p:nvSpPr>
        <p:spPr>
          <a:xfrm>
            <a:off x="6738008" y="4660308"/>
            <a:ext cx="5004867" cy="611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71C044-F438-C84A-AD5F-087ED9462D1A}"/>
              </a:ext>
            </a:extLst>
          </p:cNvPr>
          <p:cNvSpPr/>
          <p:nvPr/>
        </p:nvSpPr>
        <p:spPr>
          <a:xfrm>
            <a:off x="6811583" y="5491435"/>
            <a:ext cx="5004867" cy="611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18A48C-41DB-7047-8B40-0F38EA685D74}"/>
              </a:ext>
            </a:extLst>
          </p:cNvPr>
          <p:cNvSpPr txBox="1"/>
          <p:nvPr/>
        </p:nvSpPr>
        <p:spPr>
          <a:xfrm>
            <a:off x="6811583" y="1937150"/>
            <a:ext cx="512054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600"/>
              <a:t>Přesvědčivé klinické důkazy podporují biomarker jako prediktivní na odpověď na lék v této indikaci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7E9918-6FAD-6440-AA03-BC32086711EC}"/>
              </a:ext>
            </a:extLst>
          </p:cNvPr>
          <p:cNvSpPr txBox="1"/>
          <p:nvPr/>
        </p:nvSpPr>
        <p:spPr>
          <a:xfrm>
            <a:off x="6800354" y="2726397"/>
            <a:ext cx="502679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600"/>
              <a:t>Biomarker standardně používaný nebo potenciálně predikující odpověď na léčbu efektivní v jiné indikaci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0F4DB2-08F3-6045-AF2B-13029E966D72}"/>
              </a:ext>
            </a:extLst>
          </p:cNvPr>
          <p:cNvSpPr txBox="1"/>
          <p:nvPr/>
        </p:nvSpPr>
        <p:spPr>
          <a:xfrm>
            <a:off x="6800353" y="3576758"/>
            <a:ext cx="502679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600"/>
              <a:t>Přesvědčivé biologické důkazy podporují biomarker jako prediktivní pri odpověď na lék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06293F-3490-DE48-8FD6-52FF17D09BCD}"/>
              </a:ext>
            </a:extLst>
          </p:cNvPr>
          <p:cNvSpPr txBox="1"/>
          <p:nvPr/>
        </p:nvSpPr>
        <p:spPr>
          <a:xfrm>
            <a:off x="6803043" y="4660096"/>
            <a:ext cx="502679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600"/>
              <a:t>Standardně používaný biomarker predikující rezistenci na lék schválený FDA v této indikaci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D7F1BF-D024-5241-A0F0-72289FE73666}"/>
              </a:ext>
            </a:extLst>
          </p:cNvPr>
          <p:cNvSpPr txBox="1"/>
          <p:nvPr/>
        </p:nvSpPr>
        <p:spPr>
          <a:xfrm>
            <a:off x="6818541" y="5479673"/>
            <a:ext cx="502679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600"/>
              <a:t>Přesvědčivé klinické důkazy podporují, že biomarker predikuje rezistenci na lék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CA9BFC-79BB-CC41-A3AE-1CAA6DF34F82}"/>
              </a:ext>
            </a:extLst>
          </p:cNvPr>
          <p:cNvSpPr/>
          <p:nvPr/>
        </p:nvSpPr>
        <p:spPr>
          <a:xfrm>
            <a:off x="4397982" y="211700"/>
            <a:ext cx="1251916" cy="6967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dirty="0">
                <a:solidFill>
                  <a:srgbClr val="00B050"/>
                </a:solidFill>
              </a:rPr>
              <a:t>Standard péče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C66307-5FE9-9B4F-8D75-78F0056D6D65}"/>
              </a:ext>
            </a:extLst>
          </p:cNvPr>
          <p:cNvSpPr/>
          <p:nvPr/>
        </p:nvSpPr>
        <p:spPr>
          <a:xfrm>
            <a:off x="4264090" y="2046637"/>
            <a:ext cx="1475666" cy="3306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P</a:t>
            </a:r>
            <a:r>
              <a:rPr lang="en-CZ" dirty="0">
                <a:solidFill>
                  <a:srgbClr val="7030A0"/>
                </a:solidFill>
              </a:rPr>
              <a:t>otenciální efekt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FA115B-F94B-9B49-9A7E-D34D2A8C4E0F}"/>
              </a:ext>
            </a:extLst>
          </p:cNvPr>
          <p:cNvSpPr/>
          <p:nvPr/>
        </p:nvSpPr>
        <p:spPr>
          <a:xfrm>
            <a:off x="4276537" y="3429000"/>
            <a:ext cx="1475666" cy="799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ypotetický efekt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25DC0A-4D74-DD43-AE29-E578BBB8112E}"/>
              </a:ext>
            </a:extLst>
          </p:cNvPr>
          <p:cNvSpPr/>
          <p:nvPr/>
        </p:nvSpPr>
        <p:spPr>
          <a:xfrm>
            <a:off x="4236550" y="4787353"/>
            <a:ext cx="1668632" cy="3306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dirty="0">
                <a:solidFill>
                  <a:srgbClr val="FF0000"/>
                </a:solidFill>
              </a:rPr>
              <a:t>Rezistence v běžné praxi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1F5DF2-E219-FF46-8466-9FCCFDBBC8E5}"/>
              </a:ext>
            </a:extLst>
          </p:cNvPr>
          <p:cNvSpPr/>
          <p:nvPr/>
        </p:nvSpPr>
        <p:spPr>
          <a:xfrm>
            <a:off x="4259194" y="5618811"/>
            <a:ext cx="1668632" cy="3306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Z" dirty="0">
                <a:solidFill>
                  <a:srgbClr val="F69A92"/>
                </a:solidFill>
              </a:rPr>
              <a:t>Potenciálí rezistence</a:t>
            </a:r>
          </a:p>
        </p:txBody>
      </p:sp>
    </p:spTree>
    <p:extLst>
      <p:ext uri="{BB962C8B-B14F-4D97-AF65-F5344CB8AC3E}">
        <p14:creationId xmlns:p14="http://schemas.microsoft.com/office/powerpoint/2010/main" val="17336891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F7FC-7321-6849-8E20-9D1D40E1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Registr 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70F16-4520-1F43-9E2C-3CD2EA99E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433" y="1943246"/>
            <a:ext cx="10058400" cy="4022725"/>
          </a:xfrm>
        </p:spPr>
        <p:txBody>
          <a:bodyPr/>
          <a:lstStyle/>
          <a:p>
            <a:r>
              <a:rPr lang="cs-CZ" sz="2400" dirty="0"/>
              <a:t>Národní registr pro sběr dat generovaných MTB</a:t>
            </a:r>
          </a:p>
          <a:p>
            <a:r>
              <a:rPr lang="cs-CZ" sz="2400" dirty="0"/>
              <a:t>Pilotní projekt v MOÚ, FNB, VFN, FN Motol, FN HK  </a:t>
            </a:r>
          </a:p>
          <a:p>
            <a:r>
              <a:rPr lang="cs-CZ" sz="2400" dirty="0"/>
              <a:t>Sbírané parametry:</a:t>
            </a:r>
          </a:p>
          <a:p>
            <a:pPr lvl="1"/>
            <a:r>
              <a:rPr lang="cs-CZ" sz="2400" dirty="0"/>
              <a:t>Demografické data o pacientech</a:t>
            </a:r>
          </a:p>
          <a:p>
            <a:pPr lvl="1"/>
            <a:r>
              <a:rPr lang="cs-CZ" sz="2400" dirty="0"/>
              <a:t>Charakteristika tumoru</a:t>
            </a:r>
          </a:p>
          <a:p>
            <a:pPr lvl="1"/>
            <a:r>
              <a:rPr lang="cs-CZ" sz="2400" dirty="0"/>
              <a:t>Charakteristika biopsie</a:t>
            </a:r>
          </a:p>
          <a:p>
            <a:pPr lvl="1"/>
            <a:r>
              <a:rPr lang="cs-CZ" sz="2400" dirty="0"/>
              <a:t>Předchozí terapie </a:t>
            </a:r>
          </a:p>
          <a:p>
            <a:pPr lvl="1"/>
            <a:r>
              <a:rPr lang="cs-CZ" sz="2400" dirty="0"/>
              <a:t>Cílená terapie na podkladě indikace MTB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93012764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Retrospektiva">
  <a:themeElements>
    <a:clrScheme name="PharmAround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AF0063"/>
      </a:accent1>
      <a:accent2>
        <a:srgbClr val="AF0063"/>
      </a:accent2>
      <a:accent3>
        <a:srgbClr val="AF0063"/>
      </a:accent3>
      <a:accent4>
        <a:srgbClr val="AF0063"/>
      </a:accent4>
      <a:accent5>
        <a:srgbClr val="AF0063"/>
      </a:accent5>
      <a:accent6>
        <a:srgbClr val="AF0063"/>
      </a:accent6>
      <a:hlink>
        <a:srgbClr val="AF0063"/>
      </a:hlink>
      <a:folHlink>
        <a:srgbClr val="AF0063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_pharmaround_ppt_template" id="{8EA3A127-7165-43B3-B04A-B1777E05DEAD}" vid="{80D162FB-71FC-4038-AEDA-A2DB4E8584F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</TotalTime>
  <Words>771</Words>
  <Application>Microsoft Macintosh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Retrospektiva</vt:lpstr>
      <vt:lpstr>Personalizovaná farmakoterapie v onkologii a postavení výstupů NGS testování v klinické praxi </vt:lpstr>
      <vt:lpstr>Personalizovaná a precizní medicína</vt:lpstr>
      <vt:lpstr>Identifikace driver mutací a targetovatelných alterací</vt:lpstr>
      <vt:lpstr>NGS testování a klinická praxe</vt:lpstr>
      <vt:lpstr>Molekulární tumor board</vt:lpstr>
      <vt:lpstr>Harmonizace léčebných doporučení</vt:lpstr>
      <vt:lpstr>Harmonizace léčebných doporučení</vt:lpstr>
      <vt:lpstr>OncoKB</vt:lpstr>
      <vt:lpstr>Registr GENESIS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Životní cyklus léčiva – oblasti přednášek</dc:title>
  <dc:creator>JD_DELL</dc:creator>
  <cp:lastModifiedBy>Peter Grell</cp:lastModifiedBy>
  <cp:revision>107</cp:revision>
  <dcterms:created xsi:type="dcterms:W3CDTF">2017-10-31T14:30:30Z</dcterms:created>
  <dcterms:modified xsi:type="dcterms:W3CDTF">2022-04-26T20:45:17Z</dcterms:modified>
</cp:coreProperties>
</file>